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2" r:id="rId3"/>
    <p:sldId id="264" r:id="rId4"/>
  </p:sldIdLst>
  <p:sldSz cx="12801600" cy="9601200" type="A3"/>
  <p:notesSz cx="6858000" cy="9144000"/>
  <p:defaultTextStyle>
    <a:defPPr>
      <a:defRPr lang="es-AR"/>
    </a:defPPr>
    <a:lvl1pPr marL="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inimized" horzBarState="maximized">
    <p:restoredLeft sz="15620"/>
    <p:restoredTop sz="94660"/>
  </p:normalViewPr>
  <p:slideViewPr>
    <p:cSldViewPr>
      <p:cViewPr>
        <p:scale>
          <a:sx n="78" d="100"/>
          <a:sy n="78" d="100"/>
        </p:scale>
        <p:origin x="-2304" y="-162"/>
      </p:cViewPr>
      <p:guideLst>
        <p:guide orient="horz" pos="3024"/>
        <p:guide pos="403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6" d="100"/>
        <a:sy n="3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60120" y="2982597"/>
            <a:ext cx="10881360" cy="205803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31/05/2020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31/05/2020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11239" y="6169662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011239" y="4069399"/>
            <a:ext cx="10881360" cy="2100262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31/05/2020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895670" y="3135948"/>
            <a:ext cx="7958772" cy="8872220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9067800" y="3135948"/>
            <a:ext cx="7958772" cy="8872220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31/05/2020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40081" y="2149159"/>
            <a:ext cx="5656263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40081" y="3044826"/>
            <a:ext cx="5656263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503038" y="2149159"/>
            <a:ext cx="5658485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503038" y="3044826"/>
            <a:ext cx="5658485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31/05/2020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31/05/2020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31/05/2020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0081" y="382270"/>
            <a:ext cx="4211639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05070" y="382271"/>
            <a:ext cx="7156451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40081" y="2009141"/>
            <a:ext cx="4211639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31/05/2020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09203" y="6720841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</p:spPr>
        <p:txBody>
          <a:bodyPr/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509203" y="7514274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31/05/2020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31/05/2020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12994959" y="537845"/>
            <a:ext cx="4031615" cy="11470323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895669" y="537845"/>
            <a:ext cx="11885931" cy="11470323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31/05/2020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40080" y="2240281"/>
            <a:ext cx="11521440" cy="6336348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40080" y="8898892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309975-9E1F-41DA-A5BA-5491F5B48DB5}" type="datetimeFigureOut">
              <a:rPr lang="es-AR" smtClean="0"/>
              <a:pPr/>
              <a:t>31/05/2020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373880" y="8898892"/>
            <a:ext cx="40538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9174480" y="8898892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80160" rtl="0" eaLnBrk="1" latinLnBrk="0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1280160" rtl="0" eaLnBrk="1" latinLnBrk="0" hangingPunct="1">
        <a:spcBef>
          <a:spcPct val="20000"/>
        </a:spcBef>
        <a:buFont typeface="Arial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1280160" rtl="0" eaLnBrk="1" latinLnBrk="0" hangingPunct="1">
        <a:spcBef>
          <a:spcPct val="20000"/>
        </a:spcBef>
        <a:buFont typeface="Arial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77 Grupo"/>
          <p:cNvGrpSpPr/>
          <p:nvPr/>
        </p:nvGrpSpPr>
        <p:grpSpPr>
          <a:xfrm>
            <a:off x="184899" y="228569"/>
            <a:ext cx="12433389" cy="9215503"/>
            <a:chOff x="184900" y="228568"/>
            <a:chExt cx="12433388" cy="9215503"/>
          </a:xfrm>
        </p:grpSpPr>
        <p:grpSp>
          <p:nvGrpSpPr>
            <p:cNvPr id="3" name="66 Grupo"/>
            <p:cNvGrpSpPr/>
            <p:nvPr/>
          </p:nvGrpSpPr>
          <p:grpSpPr>
            <a:xfrm>
              <a:off x="185694" y="8801128"/>
              <a:ext cx="12432594" cy="642943"/>
              <a:chOff x="184900" y="6300798"/>
              <a:chExt cx="12432594" cy="642943"/>
            </a:xfrm>
          </p:grpSpPr>
          <p:cxnSp>
            <p:nvCxnSpPr>
              <p:cNvPr id="24" name="23 Conector recto"/>
              <p:cNvCxnSpPr/>
              <p:nvPr/>
            </p:nvCxnSpPr>
            <p:spPr>
              <a:xfrm>
                <a:off x="185694" y="6300798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25 Conector recto"/>
              <p:cNvCxnSpPr/>
              <p:nvPr/>
            </p:nvCxnSpPr>
            <p:spPr>
              <a:xfrm>
                <a:off x="185694" y="6872302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27 Conector recto"/>
              <p:cNvCxnSpPr/>
              <p:nvPr/>
            </p:nvCxnSpPr>
            <p:spPr>
              <a:xfrm rot="5400000">
                <a:off x="-100058" y="6586550"/>
                <a:ext cx="57150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28 Conector recto"/>
              <p:cNvCxnSpPr/>
              <p:nvPr/>
            </p:nvCxnSpPr>
            <p:spPr>
              <a:xfrm rot="5400000">
                <a:off x="12330948" y="6585756"/>
                <a:ext cx="57150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31 Conector recto"/>
              <p:cNvCxnSpPr>
                <a:stCxn id="36" idx="1"/>
              </p:cNvCxnSpPr>
              <p:nvPr/>
            </p:nvCxnSpPr>
            <p:spPr>
              <a:xfrm rot="10800000" flipV="1">
                <a:off x="12044401" y="6380528"/>
                <a:ext cx="1588" cy="420333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35 CuadroTexto"/>
              <p:cNvSpPr txBox="1"/>
              <p:nvPr/>
            </p:nvSpPr>
            <p:spPr>
              <a:xfrm>
                <a:off x="12044401" y="6300798"/>
                <a:ext cx="571504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pPr algn="ctr"/>
                <a:r>
                  <a:rPr lang="es-AR" sz="800" dirty="0" smtClean="0"/>
                  <a:t>LAMINA</a:t>
                </a:r>
                <a:endParaRPr lang="es-AR" sz="800" dirty="0"/>
              </a:p>
            </p:txBody>
          </p:sp>
          <p:sp>
            <p:nvSpPr>
              <p:cNvPr id="37" name="36 CuadroTexto"/>
              <p:cNvSpPr txBox="1"/>
              <p:nvPr/>
            </p:nvSpPr>
            <p:spPr>
              <a:xfrm>
                <a:off x="12044402" y="6372236"/>
                <a:ext cx="571504" cy="57150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s-AR" sz="3200" b="1" dirty="0" smtClean="0">
                    <a:latin typeface="Calibri Light" pitchFamily="34" charset="0"/>
                  </a:rPr>
                  <a:t>1</a:t>
                </a:r>
                <a:endParaRPr lang="es-AR" sz="3200" b="1" dirty="0">
                  <a:latin typeface="Calibri Light" pitchFamily="34" charset="0"/>
                </a:endParaRPr>
              </a:p>
            </p:txBody>
          </p:sp>
          <p:sp>
            <p:nvSpPr>
              <p:cNvPr id="38" name="37 CuadroTexto"/>
              <p:cNvSpPr txBox="1"/>
              <p:nvPr/>
            </p:nvSpPr>
            <p:spPr>
              <a:xfrm>
                <a:off x="8258188" y="6300798"/>
                <a:ext cx="1285885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800" dirty="0" smtClean="0"/>
                  <a:t>I N T E G R A N T E S</a:t>
                </a:r>
                <a:endParaRPr lang="es-AR" sz="800" dirty="0"/>
              </a:p>
            </p:txBody>
          </p:sp>
          <p:grpSp>
            <p:nvGrpSpPr>
              <p:cNvPr id="4" name="44 Grupo"/>
              <p:cNvGrpSpPr/>
              <p:nvPr/>
            </p:nvGrpSpPr>
            <p:grpSpPr>
              <a:xfrm>
                <a:off x="8258188" y="6586550"/>
                <a:ext cx="3571900" cy="215902"/>
                <a:chOff x="8186750" y="6586550"/>
                <a:chExt cx="3643338" cy="215902"/>
              </a:xfrm>
            </p:grpSpPr>
            <p:cxnSp>
              <p:nvCxnSpPr>
                <p:cNvPr id="40" name="39 Conector recto"/>
                <p:cNvCxnSpPr/>
                <p:nvPr/>
              </p:nvCxnSpPr>
              <p:spPr>
                <a:xfrm>
                  <a:off x="8186750" y="6586550"/>
                  <a:ext cx="2571768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40 Conector recto"/>
                <p:cNvCxnSpPr/>
                <p:nvPr/>
              </p:nvCxnSpPr>
              <p:spPr>
                <a:xfrm>
                  <a:off x="8186750" y="6800864"/>
                  <a:ext cx="2571768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41 Conector recto"/>
                <p:cNvCxnSpPr/>
                <p:nvPr/>
              </p:nvCxnSpPr>
              <p:spPr>
                <a:xfrm>
                  <a:off x="10901394" y="6800864"/>
                  <a:ext cx="928694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43 Conector recto"/>
                <p:cNvCxnSpPr/>
                <p:nvPr/>
              </p:nvCxnSpPr>
              <p:spPr>
                <a:xfrm>
                  <a:off x="10901394" y="6586550"/>
                  <a:ext cx="928694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6" name="45 CuadroTexto"/>
              <p:cNvSpPr txBox="1"/>
              <p:nvPr/>
            </p:nvSpPr>
            <p:spPr>
              <a:xfrm>
                <a:off x="8258188" y="6443674"/>
                <a:ext cx="2500330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APELLIDO NOMBRE</a:t>
                </a:r>
                <a:endParaRPr lang="es-AR" sz="1000" dirty="0"/>
              </a:p>
            </p:txBody>
          </p:sp>
          <p:sp>
            <p:nvSpPr>
              <p:cNvPr id="47" name="46 CuadroTexto"/>
              <p:cNvSpPr txBox="1"/>
              <p:nvPr/>
            </p:nvSpPr>
            <p:spPr>
              <a:xfrm>
                <a:off x="8258188" y="6657988"/>
                <a:ext cx="2500330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APELLIDO NOMBRE</a:t>
                </a:r>
                <a:endParaRPr lang="es-AR" sz="1000" dirty="0"/>
              </a:p>
            </p:txBody>
          </p:sp>
          <p:cxnSp>
            <p:nvCxnSpPr>
              <p:cNvPr id="49" name="48 Conector recto"/>
              <p:cNvCxnSpPr/>
              <p:nvPr/>
            </p:nvCxnSpPr>
            <p:spPr>
              <a:xfrm rot="5400000">
                <a:off x="7900998" y="6586550"/>
                <a:ext cx="429422" cy="79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52 CuadroTexto"/>
              <p:cNvSpPr txBox="1"/>
              <p:nvPr/>
            </p:nvSpPr>
            <p:spPr>
              <a:xfrm>
                <a:off x="10901394" y="6443674"/>
                <a:ext cx="928694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LEGAJO</a:t>
                </a:r>
                <a:endParaRPr lang="es-AR" sz="1000" dirty="0"/>
              </a:p>
            </p:txBody>
          </p:sp>
          <p:sp>
            <p:nvSpPr>
              <p:cNvPr id="54" name="53 CuadroTexto"/>
              <p:cNvSpPr txBox="1"/>
              <p:nvPr/>
            </p:nvSpPr>
            <p:spPr>
              <a:xfrm>
                <a:off x="10901394" y="6657988"/>
                <a:ext cx="928694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LEGAJO</a:t>
                </a:r>
                <a:endParaRPr lang="es-AR" sz="1000" dirty="0"/>
              </a:p>
            </p:txBody>
          </p:sp>
          <p:sp>
            <p:nvSpPr>
              <p:cNvPr id="55" name="54 CuadroTexto"/>
              <p:cNvSpPr txBox="1"/>
              <p:nvPr/>
            </p:nvSpPr>
            <p:spPr>
              <a:xfrm>
                <a:off x="1971644" y="6300798"/>
                <a:ext cx="1214446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800" dirty="0" smtClean="0"/>
                  <a:t>T I T U L O</a:t>
                </a:r>
                <a:endParaRPr lang="es-AR" sz="800" dirty="0"/>
              </a:p>
            </p:txBody>
          </p:sp>
          <p:cxnSp>
            <p:nvCxnSpPr>
              <p:cNvPr id="57" name="56 Conector recto"/>
              <p:cNvCxnSpPr/>
              <p:nvPr/>
            </p:nvCxnSpPr>
            <p:spPr>
              <a:xfrm rot="5400000">
                <a:off x="1614851" y="6586153"/>
                <a:ext cx="42783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58 Conector recto"/>
              <p:cNvCxnSpPr/>
              <p:nvPr/>
            </p:nvCxnSpPr>
            <p:spPr>
              <a:xfrm rot="5400000">
                <a:off x="542884" y="6586550"/>
                <a:ext cx="428628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3" name="62 CuadroTexto"/>
              <p:cNvSpPr txBox="1"/>
              <p:nvPr/>
            </p:nvSpPr>
            <p:spPr>
              <a:xfrm>
                <a:off x="1971644" y="6372237"/>
                <a:ext cx="5500726" cy="313350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pt-BR" sz="1800" dirty="0" smtClean="0"/>
                  <a:t>ANALISIS DE OBRAS </a:t>
                </a:r>
              </a:p>
            </p:txBody>
          </p:sp>
          <p:sp>
            <p:nvSpPr>
              <p:cNvPr id="64" name="63 CuadroTexto"/>
              <p:cNvSpPr txBox="1"/>
              <p:nvPr/>
            </p:nvSpPr>
            <p:spPr>
              <a:xfrm>
                <a:off x="1971644" y="6586550"/>
                <a:ext cx="5500726" cy="313350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1800" dirty="0" smtClean="0"/>
                  <a:t>BOCETOS Y ESQUEMAS EXPLICATIVOS</a:t>
                </a:r>
                <a:endParaRPr lang="es-AR" sz="1800" dirty="0"/>
              </a:p>
            </p:txBody>
          </p:sp>
          <p:pic>
            <p:nvPicPr>
              <p:cNvPr id="65" name="64 Imagen"/>
              <p:cNvPicPr>
                <a:picLocks noChangeAspect="1"/>
              </p:cNvPicPr>
              <p:nvPr/>
            </p:nvPicPr>
            <p:blipFill>
              <a:blip r:embed="rId2" cstate="print">
                <a:grayscl/>
                <a:extLst>
                  <a:ext uri="{28A0092B-C50C-407E-A947-70E740481C1C}">
    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6se="http://schemas.microsoft.com/office/word/2015/wordml/symex" xmlns:w16cid="http://schemas.microsoft.com/office/word/2016/wordml/cid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    </a:ext>
                </a:extLst>
              </a:blip>
              <a:stretch>
                <a:fillRect/>
              </a:stretch>
            </p:blipFill>
            <p:spPr>
              <a:xfrm>
                <a:off x="257132" y="6372236"/>
                <a:ext cx="452745" cy="431915"/>
              </a:xfrm>
              <a:prstGeom prst="rect">
                <a:avLst/>
              </a:prstGeom>
            </p:spPr>
          </p:pic>
          <p:pic>
            <p:nvPicPr>
              <p:cNvPr id="66" name="65 Imagen" descr="identidad-tim1-cmyk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    </a:ext>
                </a:extLst>
              </a:blip>
              <a:srcRect l="12270" t="18981" r="12359" b="33200"/>
              <a:stretch>
                <a:fillRect/>
              </a:stretch>
            </p:blipFill>
            <p:spPr bwMode="auto">
              <a:xfrm>
                <a:off x="828636" y="6372236"/>
                <a:ext cx="928694" cy="450275"/>
              </a:xfrm>
              <a:prstGeom prst="rect">
                <a:avLst/>
              </a:prstGeom>
              <a:noFill/>
            </p:spPr>
          </p:pic>
        </p:grpSp>
        <p:cxnSp>
          <p:nvCxnSpPr>
            <p:cNvPr id="69" name="68 Conector recto"/>
            <p:cNvCxnSpPr/>
            <p:nvPr/>
          </p:nvCxnSpPr>
          <p:spPr>
            <a:xfrm rot="5400000" flipH="1" flipV="1">
              <a:off x="-4101380" y="4514848"/>
              <a:ext cx="8573354" cy="79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71 Conector recto"/>
            <p:cNvCxnSpPr/>
            <p:nvPr/>
          </p:nvCxnSpPr>
          <p:spPr>
            <a:xfrm rot="5400000" flipH="1" flipV="1">
              <a:off x="8329229" y="4515245"/>
              <a:ext cx="8573354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73 Conector recto"/>
            <p:cNvCxnSpPr/>
            <p:nvPr/>
          </p:nvCxnSpPr>
          <p:spPr>
            <a:xfrm>
              <a:off x="185694" y="228568"/>
              <a:ext cx="12430212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0" name="49 Conector recto"/>
          <p:cNvCxnSpPr/>
          <p:nvPr/>
        </p:nvCxnSpPr>
        <p:spPr>
          <a:xfrm rot="16200000" flipH="1">
            <a:off x="2150241" y="4479130"/>
            <a:ext cx="8572560" cy="7143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60 CuadroTexto"/>
          <p:cNvSpPr txBox="1"/>
          <p:nvPr/>
        </p:nvSpPr>
        <p:spPr>
          <a:xfrm>
            <a:off x="400008" y="1728766"/>
            <a:ext cx="585791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es-ES" sz="1400" dirty="0" smtClean="0">
                <a:solidFill>
                  <a:schemeClr val="bg1">
                    <a:lumMod val="65000"/>
                  </a:schemeClr>
                </a:solidFill>
              </a:rPr>
              <a:t> CONDICION CLIMATICA CONTEXTUAL</a:t>
            </a:r>
          </a:p>
          <a:p>
            <a:pPr marL="93663" indent="-93663">
              <a:buFontTx/>
              <a:buChar char="-"/>
            </a:pPr>
            <a:r>
              <a:rPr lang="es-ES" sz="1400" dirty="0" smtClean="0">
                <a:solidFill>
                  <a:schemeClr val="bg1">
                    <a:lumMod val="65000"/>
                  </a:schemeClr>
                </a:solidFill>
              </a:rPr>
              <a:t>EXPLICITACION DE MATERIALES Y RECURSOS DE DISEÑO ADOPTADOS.</a:t>
            </a:r>
          </a:p>
          <a:p>
            <a:pPr>
              <a:buFontTx/>
              <a:buChar char="-"/>
            </a:pPr>
            <a:r>
              <a:rPr lang="es-ES" sz="1400" dirty="0" smtClean="0">
                <a:solidFill>
                  <a:schemeClr val="bg1">
                    <a:lumMod val="65000"/>
                  </a:schemeClr>
                </a:solidFill>
              </a:rPr>
              <a:t> RELACIÓN ESTRUCTURA ENVOLVENTE</a:t>
            </a:r>
          </a:p>
        </p:txBody>
      </p:sp>
      <p:sp>
        <p:nvSpPr>
          <p:cNvPr id="62" name="61 CuadroTexto"/>
          <p:cNvSpPr txBox="1"/>
          <p:nvPr/>
        </p:nvSpPr>
        <p:spPr>
          <a:xfrm>
            <a:off x="6615114" y="1728766"/>
            <a:ext cx="592935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es-ES" sz="1400" dirty="0" smtClean="0">
                <a:solidFill>
                  <a:schemeClr val="bg1">
                    <a:lumMod val="65000"/>
                  </a:schemeClr>
                </a:solidFill>
              </a:rPr>
              <a:t> CONDICION CLIMATICA CONTEXTUAL</a:t>
            </a:r>
          </a:p>
          <a:p>
            <a:pPr marL="93663" indent="-93663">
              <a:buFontTx/>
              <a:buChar char="-"/>
            </a:pPr>
            <a:r>
              <a:rPr lang="es-ES" sz="1400" dirty="0" smtClean="0">
                <a:solidFill>
                  <a:schemeClr val="bg1">
                    <a:lumMod val="65000"/>
                  </a:schemeClr>
                </a:solidFill>
              </a:rPr>
              <a:t>EXPLICITACION DE MATERIALES Y RECURSOS DE DISEÑO ADOPTADOS.</a:t>
            </a:r>
          </a:p>
          <a:p>
            <a:pPr>
              <a:buFontTx/>
              <a:buChar char="-"/>
            </a:pPr>
            <a:r>
              <a:rPr lang="es-ES" sz="1400" dirty="0" smtClean="0">
                <a:solidFill>
                  <a:schemeClr val="bg1">
                    <a:lumMod val="65000"/>
                  </a:schemeClr>
                </a:solidFill>
              </a:rPr>
              <a:t> RELACIÓN ESTRUCTURA ENVOLVENTE</a:t>
            </a:r>
          </a:p>
        </p:txBody>
      </p:sp>
      <p:grpSp>
        <p:nvGrpSpPr>
          <p:cNvPr id="89" name="88 Grupo"/>
          <p:cNvGrpSpPr/>
          <p:nvPr/>
        </p:nvGrpSpPr>
        <p:grpSpPr>
          <a:xfrm>
            <a:off x="328570" y="300006"/>
            <a:ext cx="6072231" cy="784228"/>
            <a:chOff x="328570" y="300006"/>
            <a:chExt cx="6072231" cy="784228"/>
          </a:xfrm>
        </p:grpSpPr>
        <p:grpSp>
          <p:nvGrpSpPr>
            <p:cNvPr id="85" name="84 Grupo"/>
            <p:cNvGrpSpPr/>
            <p:nvPr/>
          </p:nvGrpSpPr>
          <p:grpSpPr>
            <a:xfrm>
              <a:off x="328570" y="300006"/>
              <a:ext cx="6072231" cy="427038"/>
              <a:chOff x="328570" y="300006"/>
              <a:chExt cx="6072231" cy="427038"/>
            </a:xfrm>
          </p:grpSpPr>
          <p:sp>
            <p:nvSpPr>
              <p:cNvPr id="78" name="77 CuadroTexto"/>
              <p:cNvSpPr txBox="1"/>
              <p:nvPr/>
            </p:nvSpPr>
            <p:spPr>
              <a:xfrm>
                <a:off x="4186222" y="585758"/>
                <a:ext cx="1428760" cy="141286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800" dirty="0" smtClean="0">
                    <a:solidFill>
                      <a:schemeClr val="bg1">
                        <a:lumMod val="65000"/>
                      </a:schemeClr>
                    </a:solidFill>
                  </a:rPr>
                  <a:t>L U G A R</a:t>
                </a:r>
                <a:endParaRPr lang="es-AR" sz="8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51" name="50 CuadroTexto"/>
              <p:cNvSpPr txBox="1"/>
              <p:nvPr/>
            </p:nvSpPr>
            <p:spPr>
              <a:xfrm>
                <a:off x="328570" y="300006"/>
                <a:ext cx="6072231" cy="365091"/>
              </a:xfrm>
              <a:prstGeom prst="rect">
                <a:avLst/>
              </a:prstGeom>
              <a:noFill/>
            </p:spPr>
            <p:txBody>
              <a:bodyPr wrap="square" tIns="72000" rtlCol="0">
                <a:spAutoFit/>
              </a:bodyPr>
              <a:lstStyle/>
              <a:p>
                <a:pPr>
                  <a:spcBef>
                    <a:spcPts val="1200"/>
                  </a:spcBef>
                </a:pPr>
                <a:r>
                  <a:rPr lang="es-AR" sz="1600" dirty="0" smtClean="0"/>
                  <a:t>                                    I                                           </a:t>
                </a:r>
                <a:r>
                  <a:rPr lang="es-AR" sz="1600" dirty="0" err="1" smtClean="0"/>
                  <a:t>I</a:t>
                </a:r>
                <a:r>
                  <a:rPr lang="es-AR" sz="1600" dirty="0" smtClean="0"/>
                  <a:t>                          	  </a:t>
                </a:r>
                <a:r>
                  <a:rPr lang="es-AR" sz="1600" dirty="0" err="1" smtClean="0"/>
                  <a:t>I</a:t>
                </a:r>
                <a:r>
                  <a:rPr lang="es-AR" sz="1600" dirty="0" smtClean="0"/>
                  <a:t>    </a:t>
                </a:r>
                <a:endParaRPr lang="es-AR" sz="1600" dirty="0"/>
              </a:p>
            </p:txBody>
          </p:sp>
          <p:grpSp>
            <p:nvGrpSpPr>
              <p:cNvPr id="67" name="66 Grupo"/>
              <p:cNvGrpSpPr/>
              <p:nvPr/>
            </p:nvGrpSpPr>
            <p:grpSpPr>
              <a:xfrm>
                <a:off x="400008" y="585758"/>
                <a:ext cx="1714512" cy="141286"/>
                <a:chOff x="400008" y="585758"/>
                <a:chExt cx="1714512" cy="141286"/>
              </a:xfrm>
            </p:grpSpPr>
            <p:sp>
              <p:nvSpPr>
                <p:cNvPr id="39" name="38 CuadroTexto"/>
                <p:cNvSpPr txBox="1"/>
                <p:nvPr/>
              </p:nvSpPr>
              <p:spPr>
                <a:xfrm>
                  <a:off x="400008" y="585758"/>
                  <a:ext cx="1714512" cy="141286"/>
                </a:xfrm>
                <a:prstGeom prst="rect">
                  <a:avLst/>
                </a:prstGeom>
                <a:noFill/>
              </p:spPr>
              <p:txBody>
                <a:bodyPr wrap="square" lIns="0" tIns="18000" rIns="0" bIns="0" rtlCol="0">
                  <a:spAutoFit/>
                </a:bodyPr>
                <a:lstStyle/>
                <a:p>
                  <a:r>
                    <a:rPr lang="es-ES" sz="800" dirty="0" smtClean="0">
                      <a:solidFill>
                        <a:schemeClr val="bg1">
                          <a:lumMod val="65000"/>
                        </a:schemeClr>
                      </a:solidFill>
                    </a:rPr>
                    <a:t>O B R A</a:t>
                  </a:r>
                  <a:endParaRPr lang="es-AR" sz="800" dirty="0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cxnSp>
              <p:nvCxnSpPr>
                <p:cNvPr id="48" name="47 Conector recto"/>
                <p:cNvCxnSpPr/>
                <p:nvPr/>
              </p:nvCxnSpPr>
              <p:spPr>
                <a:xfrm rot="10800000">
                  <a:off x="400008" y="585758"/>
                  <a:ext cx="1659404" cy="2530"/>
                </a:xfrm>
                <a:prstGeom prst="line">
                  <a:avLst/>
                </a:prstGeom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8" name="67 Grupo"/>
              <p:cNvGrpSpPr/>
              <p:nvPr/>
            </p:nvGrpSpPr>
            <p:grpSpPr>
              <a:xfrm>
                <a:off x="2185958" y="585758"/>
                <a:ext cx="1857388" cy="141286"/>
                <a:chOff x="400008" y="585758"/>
                <a:chExt cx="1857388" cy="141286"/>
              </a:xfrm>
            </p:grpSpPr>
            <p:sp>
              <p:nvSpPr>
                <p:cNvPr id="70" name="69 CuadroTexto"/>
                <p:cNvSpPr txBox="1"/>
                <p:nvPr/>
              </p:nvSpPr>
              <p:spPr>
                <a:xfrm>
                  <a:off x="400008" y="585758"/>
                  <a:ext cx="1714512" cy="141286"/>
                </a:xfrm>
                <a:prstGeom prst="rect">
                  <a:avLst/>
                </a:prstGeom>
                <a:noFill/>
              </p:spPr>
              <p:txBody>
                <a:bodyPr wrap="square" lIns="0" tIns="18000" rIns="0" bIns="0" rtlCol="0">
                  <a:spAutoFit/>
                </a:bodyPr>
                <a:lstStyle/>
                <a:p>
                  <a:r>
                    <a:rPr lang="es-ES" sz="800" dirty="0" smtClean="0">
                      <a:solidFill>
                        <a:schemeClr val="bg1">
                          <a:lumMod val="65000"/>
                        </a:schemeClr>
                      </a:solidFill>
                    </a:rPr>
                    <a:t>A U T O R </a:t>
                  </a:r>
                  <a:endParaRPr lang="es-AR" sz="800" dirty="0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cxnSp>
              <p:nvCxnSpPr>
                <p:cNvPr id="71" name="70 Conector recto"/>
                <p:cNvCxnSpPr/>
                <p:nvPr/>
              </p:nvCxnSpPr>
              <p:spPr>
                <a:xfrm rot="10800000">
                  <a:off x="400008" y="585758"/>
                  <a:ext cx="1857388" cy="1588"/>
                </a:xfrm>
                <a:prstGeom prst="line">
                  <a:avLst/>
                </a:prstGeom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6" name="75 Conector recto"/>
              <p:cNvCxnSpPr/>
              <p:nvPr/>
            </p:nvCxnSpPr>
            <p:spPr>
              <a:xfrm rot="10800000">
                <a:off x="4186222" y="585758"/>
                <a:ext cx="1357322" cy="1588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2" name="81 CuadroTexto"/>
              <p:cNvSpPr txBox="1"/>
              <p:nvPr/>
            </p:nvSpPr>
            <p:spPr>
              <a:xfrm>
                <a:off x="5757858" y="585758"/>
                <a:ext cx="642942" cy="141286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800" dirty="0" smtClean="0">
                    <a:solidFill>
                      <a:schemeClr val="bg1">
                        <a:lumMod val="65000"/>
                      </a:schemeClr>
                    </a:solidFill>
                  </a:rPr>
                  <a:t>A Ñ O</a:t>
                </a:r>
                <a:endParaRPr lang="es-AR" sz="8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cxnSp>
            <p:nvCxnSpPr>
              <p:cNvPr id="83" name="82 Conector recto"/>
              <p:cNvCxnSpPr/>
              <p:nvPr/>
            </p:nvCxnSpPr>
            <p:spPr>
              <a:xfrm rot="10800000">
                <a:off x="5757858" y="585758"/>
                <a:ext cx="500066" cy="1588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86" name="85 Conector recto"/>
            <p:cNvCxnSpPr/>
            <p:nvPr/>
          </p:nvCxnSpPr>
          <p:spPr>
            <a:xfrm rot="10800000">
              <a:off x="400008" y="942948"/>
              <a:ext cx="5857916" cy="1588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86 CuadroTexto"/>
            <p:cNvSpPr txBox="1"/>
            <p:nvPr/>
          </p:nvSpPr>
          <p:spPr>
            <a:xfrm>
              <a:off x="400008" y="942948"/>
              <a:ext cx="1714512" cy="141286"/>
            </a:xfrm>
            <a:prstGeom prst="rect">
              <a:avLst/>
            </a:prstGeom>
            <a:noFill/>
          </p:spPr>
          <p:txBody>
            <a:bodyPr wrap="square" lIns="0" tIns="18000" rIns="0" bIns="0" rtlCol="0">
              <a:spAutoFit/>
            </a:bodyPr>
            <a:lstStyle/>
            <a:p>
              <a:r>
                <a:rPr lang="es-ES" sz="800" dirty="0" smtClean="0">
                  <a:solidFill>
                    <a:schemeClr val="bg1">
                      <a:lumMod val="65000"/>
                    </a:schemeClr>
                  </a:solidFill>
                </a:rPr>
                <a:t>C L I M A</a:t>
              </a:r>
              <a:endParaRPr lang="es-AR" sz="8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90" name="89 Grupo"/>
          <p:cNvGrpSpPr/>
          <p:nvPr/>
        </p:nvGrpSpPr>
        <p:grpSpPr>
          <a:xfrm>
            <a:off x="6543676" y="300006"/>
            <a:ext cx="6072231" cy="784228"/>
            <a:chOff x="328570" y="300006"/>
            <a:chExt cx="6072231" cy="784228"/>
          </a:xfrm>
        </p:grpSpPr>
        <p:grpSp>
          <p:nvGrpSpPr>
            <p:cNvPr id="91" name="84 Grupo"/>
            <p:cNvGrpSpPr/>
            <p:nvPr/>
          </p:nvGrpSpPr>
          <p:grpSpPr>
            <a:xfrm>
              <a:off x="328570" y="300006"/>
              <a:ext cx="6072231" cy="427038"/>
              <a:chOff x="328570" y="300006"/>
              <a:chExt cx="6072231" cy="427038"/>
            </a:xfrm>
          </p:grpSpPr>
          <p:sp>
            <p:nvSpPr>
              <p:cNvPr id="94" name="93 CuadroTexto"/>
              <p:cNvSpPr txBox="1"/>
              <p:nvPr/>
            </p:nvSpPr>
            <p:spPr>
              <a:xfrm>
                <a:off x="4186222" y="585758"/>
                <a:ext cx="1428760" cy="141286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800" dirty="0" smtClean="0">
                    <a:solidFill>
                      <a:schemeClr val="bg1">
                        <a:lumMod val="65000"/>
                      </a:schemeClr>
                    </a:solidFill>
                  </a:rPr>
                  <a:t>L U G A R</a:t>
                </a:r>
                <a:endParaRPr lang="es-AR" sz="8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95" name="94 CuadroTexto"/>
              <p:cNvSpPr txBox="1"/>
              <p:nvPr/>
            </p:nvSpPr>
            <p:spPr>
              <a:xfrm>
                <a:off x="328570" y="300006"/>
                <a:ext cx="6072231" cy="365091"/>
              </a:xfrm>
              <a:prstGeom prst="rect">
                <a:avLst/>
              </a:prstGeom>
              <a:noFill/>
            </p:spPr>
            <p:txBody>
              <a:bodyPr wrap="square" tIns="72000" rtlCol="0">
                <a:spAutoFit/>
              </a:bodyPr>
              <a:lstStyle/>
              <a:p>
                <a:pPr>
                  <a:spcBef>
                    <a:spcPts val="1200"/>
                  </a:spcBef>
                </a:pPr>
                <a:r>
                  <a:rPr lang="es-AR" sz="1600" dirty="0" smtClean="0"/>
                  <a:t>                                    I                                           </a:t>
                </a:r>
                <a:r>
                  <a:rPr lang="es-AR" sz="1600" dirty="0" err="1" smtClean="0"/>
                  <a:t>I</a:t>
                </a:r>
                <a:r>
                  <a:rPr lang="es-AR" sz="1600" dirty="0" smtClean="0"/>
                  <a:t>                          	  </a:t>
                </a:r>
                <a:r>
                  <a:rPr lang="es-AR" sz="1600" dirty="0" err="1" smtClean="0"/>
                  <a:t>I</a:t>
                </a:r>
                <a:r>
                  <a:rPr lang="es-AR" sz="1600" dirty="0" smtClean="0"/>
                  <a:t>    </a:t>
                </a:r>
                <a:endParaRPr lang="es-AR" sz="1600" dirty="0"/>
              </a:p>
            </p:txBody>
          </p:sp>
          <p:grpSp>
            <p:nvGrpSpPr>
              <p:cNvPr id="96" name="66 Grupo"/>
              <p:cNvGrpSpPr/>
              <p:nvPr/>
            </p:nvGrpSpPr>
            <p:grpSpPr>
              <a:xfrm>
                <a:off x="400008" y="585758"/>
                <a:ext cx="1714512" cy="141286"/>
                <a:chOff x="400008" y="585758"/>
                <a:chExt cx="1714512" cy="141286"/>
              </a:xfrm>
            </p:grpSpPr>
            <p:sp>
              <p:nvSpPr>
                <p:cNvPr id="103" name="102 CuadroTexto"/>
                <p:cNvSpPr txBox="1"/>
                <p:nvPr/>
              </p:nvSpPr>
              <p:spPr>
                <a:xfrm>
                  <a:off x="400008" y="585758"/>
                  <a:ext cx="1714512" cy="141286"/>
                </a:xfrm>
                <a:prstGeom prst="rect">
                  <a:avLst/>
                </a:prstGeom>
                <a:noFill/>
              </p:spPr>
              <p:txBody>
                <a:bodyPr wrap="square" lIns="0" tIns="18000" rIns="0" bIns="0" rtlCol="0">
                  <a:spAutoFit/>
                </a:bodyPr>
                <a:lstStyle/>
                <a:p>
                  <a:r>
                    <a:rPr lang="es-ES" sz="800" dirty="0" smtClean="0">
                      <a:solidFill>
                        <a:schemeClr val="bg1">
                          <a:lumMod val="65000"/>
                        </a:schemeClr>
                      </a:solidFill>
                    </a:rPr>
                    <a:t>O B R A</a:t>
                  </a:r>
                  <a:endParaRPr lang="es-AR" sz="800" dirty="0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cxnSp>
              <p:nvCxnSpPr>
                <p:cNvPr id="104" name="103 Conector recto"/>
                <p:cNvCxnSpPr/>
                <p:nvPr/>
              </p:nvCxnSpPr>
              <p:spPr>
                <a:xfrm rot="10800000">
                  <a:off x="400008" y="585758"/>
                  <a:ext cx="1659404" cy="2530"/>
                </a:xfrm>
                <a:prstGeom prst="line">
                  <a:avLst/>
                </a:prstGeom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7" name="67 Grupo"/>
              <p:cNvGrpSpPr/>
              <p:nvPr/>
            </p:nvGrpSpPr>
            <p:grpSpPr>
              <a:xfrm>
                <a:off x="2185958" y="585758"/>
                <a:ext cx="1857388" cy="141286"/>
                <a:chOff x="400008" y="585758"/>
                <a:chExt cx="1857388" cy="141286"/>
              </a:xfrm>
            </p:grpSpPr>
            <p:sp>
              <p:nvSpPr>
                <p:cNvPr id="101" name="100 CuadroTexto"/>
                <p:cNvSpPr txBox="1"/>
                <p:nvPr/>
              </p:nvSpPr>
              <p:spPr>
                <a:xfrm>
                  <a:off x="400008" y="585758"/>
                  <a:ext cx="1714512" cy="141286"/>
                </a:xfrm>
                <a:prstGeom prst="rect">
                  <a:avLst/>
                </a:prstGeom>
                <a:noFill/>
              </p:spPr>
              <p:txBody>
                <a:bodyPr wrap="square" lIns="0" tIns="18000" rIns="0" bIns="0" rtlCol="0">
                  <a:spAutoFit/>
                </a:bodyPr>
                <a:lstStyle/>
                <a:p>
                  <a:r>
                    <a:rPr lang="es-ES" sz="800" dirty="0" smtClean="0">
                      <a:solidFill>
                        <a:schemeClr val="bg1">
                          <a:lumMod val="65000"/>
                        </a:schemeClr>
                      </a:solidFill>
                    </a:rPr>
                    <a:t>A U T O R </a:t>
                  </a:r>
                  <a:endParaRPr lang="es-AR" sz="800" dirty="0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cxnSp>
              <p:nvCxnSpPr>
                <p:cNvPr id="102" name="101 Conector recto"/>
                <p:cNvCxnSpPr/>
                <p:nvPr/>
              </p:nvCxnSpPr>
              <p:spPr>
                <a:xfrm rot="10800000">
                  <a:off x="400008" y="585758"/>
                  <a:ext cx="1857388" cy="1588"/>
                </a:xfrm>
                <a:prstGeom prst="line">
                  <a:avLst/>
                </a:prstGeom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98" name="97 Conector recto"/>
              <p:cNvCxnSpPr/>
              <p:nvPr/>
            </p:nvCxnSpPr>
            <p:spPr>
              <a:xfrm rot="10800000">
                <a:off x="4186222" y="585758"/>
                <a:ext cx="1357322" cy="1588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9" name="98 CuadroTexto"/>
              <p:cNvSpPr txBox="1"/>
              <p:nvPr/>
            </p:nvSpPr>
            <p:spPr>
              <a:xfrm>
                <a:off x="5757858" y="585758"/>
                <a:ext cx="642942" cy="141286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800" dirty="0" smtClean="0">
                    <a:solidFill>
                      <a:schemeClr val="bg1">
                        <a:lumMod val="65000"/>
                      </a:schemeClr>
                    </a:solidFill>
                  </a:rPr>
                  <a:t>A Ñ O</a:t>
                </a:r>
                <a:endParaRPr lang="es-AR" sz="8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cxnSp>
            <p:nvCxnSpPr>
              <p:cNvPr id="100" name="99 Conector recto"/>
              <p:cNvCxnSpPr/>
              <p:nvPr/>
            </p:nvCxnSpPr>
            <p:spPr>
              <a:xfrm rot="10800000">
                <a:off x="5757858" y="585758"/>
                <a:ext cx="500066" cy="1588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92" name="91 Conector recto"/>
            <p:cNvCxnSpPr/>
            <p:nvPr/>
          </p:nvCxnSpPr>
          <p:spPr>
            <a:xfrm rot="10800000">
              <a:off x="400008" y="942948"/>
              <a:ext cx="5857916" cy="1588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92 CuadroTexto"/>
            <p:cNvSpPr txBox="1"/>
            <p:nvPr/>
          </p:nvSpPr>
          <p:spPr>
            <a:xfrm>
              <a:off x="400008" y="942948"/>
              <a:ext cx="1714512" cy="141286"/>
            </a:xfrm>
            <a:prstGeom prst="rect">
              <a:avLst/>
            </a:prstGeom>
            <a:noFill/>
          </p:spPr>
          <p:txBody>
            <a:bodyPr wrap="square" lIns="0" tIns="18000" rIns="0" bIns="0" rtlCol="0">
              <a:spAutoFit/>
            </a:bodyPr>
            <a:lstStyle/>
            <a:p>
              <a:r>
                <a:rPr lang="es-ES" sz="800" dirty="0" smtClean="0">
                  <a:solidFill>
                    <a:schemeClr val="bg1">
                      <a:lumMod val="65000"/>
                    </a:schemeClr>
                  </a:solidFill>
                </a:rPr>
                <a:t>C L I M A</a:t>
              </a:r>
              <a:endParaRPr lang="es-AR" sz="8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67 Grupo"/>
          <p:cNvGrpSpPr/>
          <p:nvPr/>
        </p:nvGrpSpPr>
        <p:grpSpPr>
          <a:xfrm>
            <a:off x="971512" y="5586419"/>
            <a:ext cx="4607262" cy="2857520"/>
            <a:chOff x="971512" y="5586418"/>
            <a:chExt cx="4607261" cy="2857520"/>
          </a:xfrm>
        </p:grpSpPr>
        <p:pic>
          <p:nvPicPr>
            <p:cNvPr id="50" name="Picture 2"/>
            <p:cNvPicPr>
              <a:picLocks noChangeAspect="1" noChangeArrowheads="1"/>
            </p:cNvPicPr>
            <p:nvPr/>
          </p:nvPicPr>
          <p:blipFill>
            <a:blip r:embed="rId2"/>
            <a:srcRect l="43203" t="51515" r="39609" b="29534"/>
            <a:stretch>
              <a:fillRect/>
            </a:stretch>
          </p:blipFill>
          <p:spPr bwMode="auto">
            <a:xfrm>
              <a:off x="971512" y="5586418"/>
              <a:ext cx="4607261" cy="28575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48" name="47 Rectángulo"/>
            <p:cNvSpPr/>
            <p:nvPr/>
          </p:nvSpPr>
          <p:spPr>
            <a:xfrm>
              <a:off x="1328702" y="5586418"/>
              <a:ext cx="4071966" cy="2857520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  <p:sp>
        <p:nvSpPr>
          <p:cNvPr id="16" name="15 CuadroTexto"/>
          <p:cNvSpPr txBox="1"/>
          <p:nvPr/>
        </p:nvSpPr>
        <p:spPr>
          <a:xfrm>
            <a:off x="471445" y="300007"/>
            <a:ext cx="871543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PLANTA </a:t>
            </a:r>
            <a:r>
              <a:rPr lang="es-AR" sz="1600" dirty="0" smtClean="0"/>
              <a:t>1:25</a:t>
            </a:r>
            <a:r>
              <a:rPr lang="es-AR" dirty="0" smtClean="0"/>
              <a:t> </a:t>
            </a:r>
            <a:endParaRPr lang="es-AR" dirty="0"/>
          </a:p>
        </p:txBody>
      </p:sp>
      <p:sp>
        <p:nvSpPr>
          <p:cNvPr id="17" name="16 CuadroTexto"/>
          <p:cNvSpPr txBox="1"/>
          <p:nvPr/>
        </p:nvSpPr>
        <p:spPr>
          <a:xfrm>
            <a:off x="471448" y="4872039"/>
            <a:ext cx="507209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ESQUEMA EN </a:t>
            </a:r>
            <a:r>
              <a:rPr lang="es-AR" dirty="0" smtClean="0"/>
              <a:t>CORTE</a:t>
            </a:r>
            <a:endParaRPr lang="es-AR" sz="1600" dirty="0"/>
          </a:p>
        </p:txBody>
      </p:sp>
      <p:grpSp>
        <p:nvGrpSpPr>
          <p:cNvPr id="3" name="77 Grupo"/>
          <p:cNvGrpSpPr/>
          <p:nvPr/>
        </p:nvGrpSpPr>
        <p:grpSpPr>
          <a:xfrm>
            <a:off x="184899" y="228568"/>
            <a:ext cx="12433389" cy="9215504"/>
            <a:chOff x="184900" y="228568"/>
            <a:chExt cx="12433388" cy="9215503"/>
          </a:xfrm>
        </p:grpSpPr>
        <p:grpSp>
          <p:nvGrpSpPr>
            <p:cNvPr id="4" name="66 Grupo"/>
            <p:cNvGrpSpPr/>
            <p:nvPr/>
          </p:nvGrpSpPr>
          <p:grpSpPr>
            <a:xfrm>
              <a:off x="185694" y="8801128"/>
              <a:ext cx="12432594" cy="642943"/>
              <a:chOff x="184900" y="6300798"/>
              <a:chExt cx="12432594" cy="642943"/>
            </a:xfrm>
          </p:grpSpPr>
          <p:cxnSp>
            <p:nvCxnSpPr>
              <p:cNvPr id="24" name="23 Conector recto"/>
              <p:cNvCxnSpPr/>
              <p:nvPr/>
            </p:nvCxnSpPr>
            <p:spPr>
              <a:xfrm>
                <a:off x="185694" y="6300798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25 Conector recto"/>
              <p:cNvCxnSpPr/>
              <p:nvPr/>
            </p:nvCxnSpPr>
            <p:spPr>
              <a:xfrm>
                <a:off x="185694" y="6872302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27 Conector recto"/>
              <p:cNvCxnSpPr/>
              <p:nvPr/>
            </p:nvCxnSpPr>
            <p:spPr>
              <a:xfrm rot="5400000">
                <a:off x="-100058" y="6586550"/>
                <a:ext cx="57150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28 Conector recto"/>
              <p:cNvCxnSpPr/>
              <p:nvPr/>
            </p:nvCxnSpPr>
            <p:spPr>
              <a:xfrm rot="5400000">
                <a:off x="12330948" y="6585756"/>
                <a:ext cx="57150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31 Conector recto"/>
              <p:cNvCxnSpPr>
                <a:stCxn id="36" idx="1"/>
              </p:cNvCxnSpPr>
              <p:nvPr/>
            </p:nvCxnSpPr>
            <p:spPr>
              <a:xfrm rot="10800000" flipV="1">
                <a:off x="12044401" y="6380528"/>
                <a:ext cx="1588" cy="420333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35 CuadroTexto"/>
              <p:cNvSpPr txBox="1"/>
              <p:nvPr/>
            </p:nvSpPr>
            <p:spPr>
              <a:xfrm>
                <a:off x="12044401" y="6300798"/>
                <a:ext cx="571504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pPr algn="ctr"/>
                <a:r>
                  <a:rPr lang="es-AR" sz="800" dirty="0" smtClean="0"/>
                  <a:t>LAMINA</a:t>
                </a:r>
                <a:endParaRPr lang="es-AR" sz="800" dirty="0"/>
              </a:p>
            </p:txBody>
          </p:sp>
          <p:sp>
            <p:nvSpPr>
              <p:cNvPr id="37" name="36 CuadroTexto"/>
              <p:cNvSpPr txBox="1"/>
              <p:nvPr/>
            </p:nvSpPr>
            <p:spPr>
              <a:xfrm>
                <a:off x="12044402" y="6372236"/>
                <a:ext cx="571504" cy="57150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s-ES" sz="3200" b="1" dirty="0" smtClean="0">
                    <a:latin typeface="Calibri Light" pitchFamily="34" charset="0"/>
                  </a:rPr>
                  <a:t>2</a:t>
                </a:r>
                <a:endParaRPr lang="es-AR" sz="3200" b="1" dirty="0">
                  <a:latin typeface="Calibri Light" pitchFamily="34" charset="0"/>
                </a:endParaRPr>
              </a:p>
            </p:txBody>
          </p:sp>
          <p:sp>
            <p:nvSpPr>
              <p:cNvPr id="38" name="37 CuadroTexto"/>
              <p:cNvSpPr txBox="1"/>
              <p:nvPr/>
            </p:nvSpPr>
            <p:spPr>
              <a:xfrm>
                <a:off x="8258188" y="6300798"/>
                <a:ext cx="1285885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800" dirty="0" smtClean="0"/>
                  <a:t>I N T E G R A N T E S</a:t>
                </a:r>
                <a:endParaRPr lang="es-AR" sz="800" dirty="0"/>
              </a:p>
            </p:txBody>
          </p:sp>
          <p:grpSp>
            <p:nvGrpSpPr>
              <p:cNvPr id="5" name="44 Grupo"/>
              <p:cNvGrpSpPr/>
              <p:nvPr/>
            </p:nvGrpSpPr>
            <p:grpSpPr>
              <a:xfrm>
                <a:off x="8258188" y="6586550"/>
                <a:ext cx="3571900" cy="215902"/>
                <a:chOff x="8186750" y="6586550"/>
                <a:chExt cx="3643338" cy="215902"/>
              </a:xfrm>
            </p:grpSpPr>
            <p:cxnSp>
              <p:nvCxnSpPr>
                <p:cNvPr id="40" name="39 Conector recto"/>
                <p:cNvCxnSpPr/>
                <p:nvPr/>
              </p:nvCxnSpPr>
              <p:spPr>
                <a:xfrm>
                  <a:off x="8186750" y="6586550"/>
                  <a:ext cx="2571768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40 Conector recto"/>
                <p:cNvCxnSpPr/>
                <p:nvPr/>
              </p:nvCxnSpPr>
              <p:spPr>
                <a:xfrm>
                  <a:off x="8186750" y="6800864"/>
                  <a:ext cx="2571768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41 Conector recto"/>
                <p:cNvCxnSpPr/>
                <p:nvPr/>
              </p:nvCxnSpPr>
              <p:spPr>
                <a:xfrm>
                  <a:off x="10901394" y="6800864"/>
                  <a:ext cx="928694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43 Conector recto"/>
                <p:cNvCxnSpPr/>
                <p:nvPr/>
              </p:nvCxnSpPr>
              <p:spPr>
                <a:xfrm>
                  <a:off x="10901394" y="6586550"/>
                  <a:ext cx="928694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6" name="45 CuadroTexto"/>
              <p:cNvSpPr txBox="1"/>
              <p:nvPr/>
            </p:nvSpPr>
            <p:spPr>
              <a:xfrm>
                <a:off x="8258188" y="6443674"/>
                <a:ext cx="2500330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APELLIDO NOMBRE</a:t>
                </a:r>
                <a:endParaRPr lang="es-AR" sz="1000" dirty="0"/>
              </a:p>
            </p:txBody>
          </p:sp>
          <p:sp>
            <p:nvSpPr>
              <p:cNvPr id="47" name="46 CuadroTexto"/>
              <p:cNvSpPr txBox="1"/>
              <p:nvPr/>
            </p:nvSpPr>
            <p:spPr>
              <a:xfrm>
                <a:off x="8258188" y="6657988"/>
                <a:ext cx="2500330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APELLIDO NOMBRE</a:t>
                </a:r>
                <a:endParaRPr lang="es-AR" sz="1000" dirty="0"/>
              </a:p>
            </p:txBody>
          </p:sp>
          <p:cxnSp>
            <p:nvCxnSpPr>
              <p:cNvPr id="49" name="48 Conector recto"/>
              <p:cNvCxnSpPr/>
              <p:nvPr/>
            </p:nvCxnSpPr>
            <p:spPr>
              <a:xfrm rot="5400000">
                <a:off x="7900998" y="6586550"/>
                <a:ext cx="429422" cy="79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52 CuadroTexto"/>
              <p:cNvSpPr txBox="1"/>
              <p:nvPr/>
            </p:nvSpPr>
            <p:spPr>
              <a:xfrm>
                <a:off x="10901394" y="6443674"/>
                <a:ext cx="928694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LEGAJO</a:t>
                </a:r>
                <a:endParaRPr lang="es-AR" sz="1000" dirty="0"/>
              </a:p>
            </p:txBody>
          </p:sp>
          <p:sp>
            <p:nvSpPr>
              <p:cNvPr id="54" name="53 CuadroTexto"/>
              <p:cNvSpPr txBox="1"/>
              <p:nvPr/>
            </p:nvSpPr>
            <p:spPr>
              <a:xfrm>
                <a:off x="10901394" y="6657988"/>
                <a:ext cx="928694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LEGAJO</a:t>
                </a:r>
                <a:endParaRPr lang="es-AR" sz="1000" dirty="0"/>
              </a:p>
            </p:txBody>
          </p:sp>
          <p:sp>
            <p:nvSpPr>
              <p:cNvPr id="55" name="54 CuadroTexto"/>
              <p:cNvSpPr txBox="1"/>
              <p:nvPr/>
            </p:nvSpPr>
            <p:spPr>
              <a:xfrm>
                <a:off x="1971644" y="6300798"/>
                <a:ext cx="1214446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800" dirty="0" smtClean="0"/>
                  <a:t>T I T U L O</a:t>
                </a:r>
                <a:endParaRPr lang="es-AR" sz="800" dirty="0"/>
              </a:p>
            </p:txBody>
          </p:sp>
          <p:cxnSp>
            <p:nvCxnSpPr>
              <p:cNvPr id="57" name="56 Conector recto"/>
              <p:cNvCxnSpPr/>
              <p:nvPr/>
            </p:nvCxnSpPr>
            <p:spPr>
              <a:xfrm rot="5400000">
                <a:off x="1614851" y="6586153"/>
                <a:ext cx="42783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58 Conector recto"/>
              <p:cNvCxnSpPr/>
              <p:nvPr/>
            </p:nvCxnSpPr>
            <p:spPr>
              <a:xfrm rot="5400000">
                <a:off x="542884" y="6586550"/>
                <a:ext cx="428628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3" name="62 CuadroTexto"/>
              <p:cNvSpPr txBox="1"/>
              <p:nvPr/>
            </p:nvSpPr>
            <p:spPr>
              <a:xfrm>
                <a:off x="1971643" y="6372237"/>
                <a:ext cx="6142874" cy="313350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1800" dirty="0" smtClean="0"/>
                  <a:t>PROPUESTA DE ENVOLVENTE PARA UN REFUGIO – CLIMA CALIDO</a:t>
                </a:r>
                <a:endParaRPr lang="es-AR" sz="1800" dirty="0"/>
              </a:p>
            </p:txBody>
          </p:sp>
          <p:sp>
            <p:nvSpPr>
              <p:cNvPr id="64" name="63 CuadroTexto"/>
              <p:cNvSpPr txBox="1"/>
              <p:nvPr/>
            </p:nvSpPr>
            <p:spPr>
              <a:xfrm>
                <a:off x="1971644" y="6586550"/>
                <a:ext cx="6142874" cy="313350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1800" dirty="0" smtClean="0"/>
                  <a:t>PLANTA , CORTE  Y  ESQUEMAS</a:t>
                </a:r>
                <a:endParaRPr lang="es-AR" sz="1800" dirty="0"/>
              </a:p>
            </p:txBody>
          </p:sp>
          <p:pic>
            <p:nvPicPr>
              <p:cNvPr id="65" name="64 Imagen"/>
              <p:cNvPicPr>
                <a:picLocks noChangeAspect="1"/>
              </p:cNvPicPr>
              <p:nvPr/>
            </p:nvPicPr>
            <p:blipFill>
              <a:blip r:embed="rId3" cstate="print">
                <a:grayscl/>
                <a:extLst>
                  <a:ext uri="{28A0092B-C50C-407E-A947-70E740481C1C}">
    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6se="http://schemas.microsoft.com/office/word/2015/wordml/symex" xmlns:w16cid="http://schemas.microsoft.com/office/word/2016/wordml/cid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    </a:ext>
                </a:extLst>
              </a:blip>
              <a:stretch>
                <a:fillRect/>
              </a:stretch>
            </p:blipFill>
            <p:spPr>
              <a:xfrm>
                <a:off x="257132" y="6372236"/>
                <a:ext cx="452745" cy="431915"/>
              </a:xfrm>
              <a:prstGeom prst="rect">
                <a:avLst/>
              </a:prstGeom>
            </p:spPr>
          </p:pic>
          <p:pic>
            <p:nvPicPr>
              <p:cNvPr id="66" name="65 Imagen" descr="identidad-tim1-cmyk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    </a:ext>
                </a:extLst>
              </a:blip>
              <a:srcRect l="12270" t="18981" r="12359" b="33200"/>
              <a:stretch>
                <a:fillRect/>
              </a:stretch>
            </p:blipFill>
            <p:spPr bwMode="auto">
              <a:xfrm>
                <a:off x="828636" y="6372236"/>
                <a:ext cx="928694" cy="450275"/>
              </a:xfrm>
              <a:prstGeom prst="rect">
                <a:avLst/>
              </a:prstGeom>
              <a:noFill/>
            </p:spPr>
          </p:pic>
        </p:grpSp>
        <p:cxnSp>
          <p:nvCxnSpPr>
            <p:cNvPr id="69" name="68 Conector recto"/>
            <p:cNvCxnSpPr/>
            <p:nvPr/>
          </p:nvCxnSpPr>
          <p:spPr>
            <a:xfrm rot="5400000" flipH="1" flipV="1">
              <a:off x="-4101380" y="4514848"/>
              <a:ext cx="8573354" cy="79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71 Conector recto"/>
            <p:cNvCxnSpPr/>
            <p:nvPr/>
          </p:nvCxnSpPr>
          <p:spPr>
            <a:xfrm rot="5400000" flipH="1" flipV="1">
              <a:off x="8330023" y="4514451"/>
              <a:ext cx="8573354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73 Conector recto"/>
            <p:cNvCxnSpPr/>
            <p:nvPr/>
          </p:nvCxnSpPr>
          <p:spPr>
            <a:xfrm>
              <a:off x="185694" y="228568"/>
              <a:ext cx="12430212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42 CuadroTexto"/>
          <p:cNvSpPr txBox="1"/>
          <p:nvPr/>
        </p:nvSpPr>
        <p:spPr>
          <a:xfrm>
            <a:off x="6329362" y="300006"/>
            <a:ext cx="235745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ESQUEMAS </a:t>
            </a:r>
            <a:endParaRPr lang="es-AR" dirty="0"/>
          </a:p>
        </p:txBody>
      </p:sp>
      <p:grpSp>
        <p:nvGrpSpPr>
          <p:cNvPr id="67" name="66 Grupo"/>
          <p:cNvGrpSpPr/>
          <p:nvPr/>
        </p:nvGrpSpPr>
        <p:grpSpPr>
          <a:xfrm>
            <a:off x="971512" y="871510"/>
            <a:ext cx="4607262" cy="3714776"/>
            <a:chOff x="971512" y="871510"/>
            <a:chExt cx="4607261" cy="3714776"/>
          </a:xfrm>
        </p:grpSpPr>
        <p:pic>
          <p:nvPicPr>
            <p:cNvPr id="2" name="Picture 2"/>
            <p:cNvPicPr>
              <a:picLocks noChangeAspect="1" noChangeArrowheads="1"/>
            </p:cNvPicPr>
            <p:nvPr/>
          </p:nvPicPr>
          <p:blipFill>
            <a:blip r:embed="rId2"/>
            <a:srcRect l="43203" t="21666" r="39609" b="54171"/>
            <a:stretch>
              <a:fillRect/>
            </a:stretch>
          </p:blipFill>
          <p:spPr bwMode="auto">
            <a:xfrm>
              <a:off x="971512" y="871510"/>
              <a:ext cx="4607261" cy="36433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62" name="61 Rectángulo"/>
            <p:cNvSpPr/>
            <p:nvPr/>
          </p:nvSpPr>
          <p:spPr>
            <a:xfrm>
              <a:off x="1543016" y="871510"/>
              <a:ext cx="3571900" cy="3714776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  <p:sp>
        <p:nvSpPr>
          <p:cNvPr id="70" name="69 CuadroTexto"/>
          <p:cNvSpPr txBox="1"/>
          <p:nvPr/>
        </p:nvSpPr>
        <p:spPr>
          <a:xfrm>
            <a:off x="6329362" y="1014386"/>
            <a:ext cx="592935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es-ES" sz="1400" dirty="0" smtClean="0">
                <a:solidFill>
                  <a:schemeClr val="bg1">
                    <a:lumMod val="65000"/>
                  </a:schemeClr>
                </a:solidFill>
              </a:rPr>
              <a:t> CONDICION CLIMATICA CONTEXTUAL</a:t>
            </a:r>
          </a:p>
          <a:p>
            <a:pPr marL="93663" indent="-93663">
              <a:buFontTx/>
              <a:buChar char="-"/>
            </a:pPr>
            <a:r>
              <a:rPr lang="es-ES" sz="1400" dirty="0" smtClean="0">
                <a:solidFill>
                  <a:schemeClr val="bg1">
                    <a:lumMod val="65000"/>
                  </a:schemeClr>
                </a:solidFill>
              </a:rPr>
              <a:t>EXPLICITACION DE MATERIALES Y RECURSOS DE DISEÑO ADOPTADOS.</a:t>
            </a:r>
          </a:p>
          <a:p>
            <a:pPr>
              <a:buFontTx/>
              <a:buChar char="-"/>
            </a:pPr>
            <a:r>
              <a:rPr lang="es-ES" sz="1400" dirty="0" smtClean="0">
                <a:solidFill>
                  <a:schemeClr val="bg1">
                    <a:lumMod val="65000"/>
                  </a:schemeClr>
                </a:solidFill>
              </a:rPr>
              <a:t> RELACIÓN ESTRUCTURA ENVOLVENTE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19 CuadroTexto"/>
          <p:cNvSpPr txBox="1"/>
          <p:nvPr/>
        </p:nvSpPr>
        <p:spPr>
          <a:xfrm>
            <a:off x="542886" y="657196"/>
            <a:ext cx="118587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800" dirty="0" smtClean="0"/>
              <a:t>				</a:t>
            </a:r>
            <a:endParaRPr lang="es-AR" sz="1800" dirty="0"/>
          </a:p>
        </p:txBody>
      </p:sp>
      <p:sp>
        <p:nvSpPr>
          <p:cNvPr id="21" name="20 CuadroTexto"/>
          <p:cNvSpPr txBox="1"/>
          <p:nvPr/>
        </p:nvSpPr>
        <p:spPr>
          <a:xfrm>
            <a:off x="471446" y="5229228"/>
            <a:ext cx="117872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800" dirty="0" smtClean="0"/>
              <a:t>	</a:t>
            </a:r>
            <a:endParaRPr lang="es-AR" sz="1800" dirty="0"/>
          </a:p>
        </p:txBody>
      </p:sp>
      <p:grpSp>
        <p:nvGrpSpPr>
          <p:cNvPr id="4" name="77 Grupo"/>
          <p:cNvGrpSpPr/>
          <p:nvPr/>
        </p:nvGrpSpPr>
        <p:grpSpPr>
          <a:xfrm>
            <a:off x="184899" y="228568"/>
            <a:ext cx="12433389" cy="9215504"/>
            <a:chOff x="184900" y="228568"/>
            <a:chExt cx="12433388" cy="9215503"/>
          </a:xfrm>
        </p:grpSpPr>
        <p:grpSp>
          <p:nvGrpSpPr>
            <p:cNvPr id="5" name="66 Grupo"/>
            <p:cNvGrpSpPr/>
            <p:nvPr/>
          </p:nvGrpSpPr>
          <p:grpSpPr>
            <a:xfrm>
              <a:off x="185694" y="8801128"/>
              <a:ext cx="12432594" cy="642943"/>
              <a:chOff x="184900" y="6300798"/>
              <a:chExt cx="12432594" cy="642943"/>
            </a:xfrm>
          </p:grpSpPr>
          <p:cxnSp>
            <p:nvCxnSpPr>
              <p:cNvPr id="24" name="23 Conector recto"/>
              <p:cNvCxnSpPr/>
              <p:nvPr/>
            </p:nvCxnSpPr>
            <p:spPr>
              <a:xfrm>
                <a:off x="185694" y="6300798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25 Conector recto"/>
              <p:cNvCxnSpPr/>
              <p:nvPr/>
            </p:nvCxnSpPr>
            <p:spPr>
              <a:xfrm>
                <a:off x="185694" y="6872302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27 Conector recto"/>
              <p:cNvCxnSpPr/>
              <p:nvPr/>
            </p:nvCxnSpPr>
            <p:spPr>
              <a:xfrm rot="5400000">
                <a:off x="-100058" y="6586550"/>
                <a:ext cx="57150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28 Conector recto"/>
              <p:cNvCxnSpPr/>
              <p:nvPr/>
            </p:nvCxnSpPr>
            <p:spPr>
              <a:xfrm rot="5400000">
                <a:off x="12330948" y="6585756"/>
                <a:ext cx="57150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31 Conector recto"/>
              <p:cNvCxnSpPr>
                <a:stCxn id="36" idx="1"/>
              </p:cNvCxnSpPr>
              <p:nvPr/>
            </p:nvCxnSpPr>
            <p:spPr>
              <a:xfrm rot="10800000" flipV="1">
                <a:off x="12044401" y="6380528"/>
                <a:ext cx="1588" cy="420333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35 CuadroTexto"/>
              <p:cNvSpPr txBox="1"/>
              <p:nvPr/>
            </p:nvSpPr>
            <p:spPr>
              <a:xfrm>
                <a:off x="12044401" y="6300798"/>
                <a:ext cx="571504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pPr algn="ctr"/>
                <a:r>
                  <a:rPr lang="es-AR" sz="800" dirty="0" smtClean="0"/>
                  <a:t>LAMINA</a:t>
                </a:r>
                <a:endParaRPr lang="es-AR" sz="800" dirty="0"/>
              </a:p>
            </p:txBody>
          </p:sp>
          <p:sp>
            <p:nvSpPr>
              <p:cNvPr id="37" name="36 CuadroTexto"/>
              <p:cNvSpPr txBox="1"/>
              <p:nvPr/>
            </p:nvSpPr>
            <p:spPr>
              <a:xfrm>
                <a:off x="12044402" y="6372236"/>
                <a:ext cx="571504" cy="57150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s-ES" sz="3200" b="1" dirty="0" smtClean="0">
                    <a:latin typeface="Calibri Light" pitchFamily="34" charset="0"/>
                  </a:rPr>
                  <a:t>3</a:t>
                </a:r>
                <a:endParaRPr lang="es-AR" sz="3200" b="1" dirty="0">
                  <a:latin typeface="Calibri Light" pitchFamily="34" charset="0"/>
                </a:endParaRPr>
              </a:p>
            </p:txBody>
          </p:sp>
          <p:sp>
            <p:nvSpPr>
              <p:cNvPr id="38" name="37 CuadroTexto"/>
              <p:cNvSpPr txBox="1"/>
              <p:nvPr/>
            </p:nvSpPr>
            <p:spPr>
              <a:xfrm>
                <a:off x="8258188" y="6300798"/>
                <a:ext cx="1285885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800" dirty="0" smtClean="0"/>
                  <a:t>I N T E G R A N T E S</a:t>
                </a:r>
                <a:endParaRPr lang="es-AR" sz="800" dirty="0"/>
              </a:p>
            </p:txBody>
          </p:sp>
          <p:grpSp>
            <p:nvGrpSpPr>
              <p:cNvPr id="6" name="44 Grupo"/>
              <p:cNvGrpSpPr/>
              <p:nvPr/>
            </p:nvGrpSpPr>
            <p:grpSpPr>
              <a:xfrm>
                <a:off x="8258188" y="6586550"/>
                <a:ext cx="3571900" cy="215902"/>
                <a:chOff x="8186750" y="6586550"/>
                <a:chExt cx="3643338" cy="215902"/>
              </a:xfrm>
            </p:grpSpPr>
            <p:cxnSp>
              <p:nvCxnSpPr>
                <p:cNvPr id="40" name="39 Conector recto"/>
                <p:cNvCxnSpPr/>
                <p:nvPr/>
              </p:nvCxnSpPr>
              <p:spPr>
                <a:xfrm>
                  <a:off x="8186750" y="6586550"/>
                  <a:ext cx="2571768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40 Conector recto"/>
                <p:cNvCxnSpPr/>
                <p:nvPr/>
              </p:nvCxnSpPr>
              <p:spPr>
                <a:xfrm>
                  <a:off x="8186750" y="6800864"/>
                  <a:ext cx="2571768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41 Conector recto"/>
                <p:cNvCxnSpPr/>
                <p:nvPr/>
              </p:nvCxnSpPr>
              <p:spPr>
                <a:xfrm>
                  <a:off x="10901394" y="6800864"/>
                  <a:ext cx="928694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43 Conector recto"/>
                <p:cNvCxnSpPr/>
                <p:nvPr/>
              </p:nvCxnSpPr>
              <p:spPr>
                <a:xfrm>
                  <a:off x="10901394" y="6586550"/>
                  <a:ext cx="928694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6" name="45 CuadroTexto"/>
              <p:cNvSpPr txBox="1"/>
              <p:nvPr/>
            </p:nvSpPr>
            <p:spPr>
              <a:xfrm>
                <a:off x="8258188" y="6443674"/>
                <a:ext cx="2500330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APELLIDO NOMBRE</a:t>
                </a:r>
                <a:endParaRPr lang="es-AR" sz="1000" dirty="0"/>
              </a:p>
            </p:txBody>
          </p:sp>
          <p:sp>
            <p:nvSpPr>
              <p:cNvPr id="47" name="46 CuadroTexto"/>
              <p:cNvSpPr txBox="1"/>
              <p:nvPr/>
            </p:nvSpPr>
            <p:spPr>
              <a:xfrm>
                <a:off x="8258188" y="6657988"/>
                <a:ext cx="2500330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APELLIDO NOMBRE</a:t>
                </a:r>
                <a:endParaRPr lang="es-AR" sz="1000" dirty="0"/>
              </a:p>
            </p:txBody>
          </p:sp>
          <p:cxnSp>
            <p:nvCxnSpPr>
              <p:cNvPr id="49" name="48 Conector recto"/>
              <p:cNvCxnSpPr/>
              <p:nvPr/>
            </p:nvCxnSpPr>
            <p:spPr>
              <a:xfrm rot="5400000">
                <a:off x="7900998" y="6586550"/>
                <a:ext cx="429422" cy="79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52 CuadroTexto"/>
              <p:cNvSpPr txBox="1"/>
              <p:nvPr/>
            </p:nvSpPr>
            <p:spPr>
              <a:xfrm>
                <a:off x="10901394" y="6443674"/>
                <a:ext cx="928694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LEGAJO</a:t>
                </a:r>
                <a:endParaRPr lang="es-AR" sz="1000" dirty="0"/>
              </a:p>
            </p:txBody>
          </p:sp>
          <p:sp>
            <p:nvSpPr>
              <p:cNvPr id="54" name="53 CuadroTexto"/>
              <p:cNvSpPr txBox="1"/>
              <p:nvPr/>
            </p:nvSpPr>
            <p:spPr>
              <a:xfrm>
                <a:off x="10901394" y="6657988"/>
                <a:ext cx="928694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LEGAJO</a:t>
                </a:r>
                <a:endParaRPr lang="es-AR" sz="1000" dirty="0"/>
              </a:p>
            </p:txBody>
          </p:sp>
          <p:sp>
            <p:nvSpPr>
              <p:cNvPr id="55" name="54 CuadroTexto"/>
              <p:cNvSpPr txBox="1"/>
              <p:nvPr/>
            </p:nvSpPr>
            <p:spPr>
              <a:xfrm>
                <a:off x="1971644" y="6300798"/>
                <a:ext cx="1214446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800" dirty="0" smtClean="0"/>
                  <a:t>T I T U L O</a:t>
                </a:r>
                <a:endParaRPr lang="es-AR" sz="800" dirty="0"/>
              </a:p>
            </p:txBody>
          </p:sp>
          <p:cxnSp>
            <p:nvCxnSpPr>
              <p:cNvPr id="57" name="56 Conector recto"/>
              <p:cNvCxnSpPr/>
              <p:nvPr/>
            </p:nvCxnSpPr>
            <p:spPr>
              <a:xfrm rot="5400000">
                <a:off x="1614851" y="6586153"/>
                <a:ext cx="42783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58 Conector recto"/>
              <p:cNvCxnSpPr/>
              <p:nvPr/>
            </p:nvCxnSpPr>
            <p:spPr>
              <a:xfrm rot="5400000">
                <a:off x="542884" y="6586550"/>
                <a:ext cx="428628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3" name="62 CuadroTexto"/>
              <p:cNvSpPr txBox="1"/>
              <p:nvPr/>
            </p:nvSpPr>
            <p:spPr>
              <a:xfrm>
                <a:off x="1971643" y="6372237"/>
                <a:ext cx="6142874" cy="313350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1800" dirty="0" smtClean="0"/>
                  <a:t>PROPUESTA DE ENVOLVENTE PARA UN REFUGIO – CLIMA FRIO</a:t>
                </a:r>
                <a:endParaRPr lang="es-AR" sz="1800" dirty="0"/>
              </a:p>
            </p:txBody>
          </p:sp>
          <p:sp>
            <p:nvSpPr>
              <p:cNvPr id="64" name="63 CuadroTexto"/>
              <p:cNvSpPr txBox="1"/>
              <p:nvPr/>
            </p:nvSpPr>
            <p:spPr>
              <a:xfrm>
                <a:off x="1971644" y="6586550"/>
                <a:ext cx="6071436" cy="313350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1800" dirty="0" smtClean="0"/>
                  <a:t>PLANTA , CORTE Y  ESQUEMAS</a:t>
                </a:r>
                <a:endParaRPr lang="es-AR" sz="1800" dirty="0"/>
              </a:p>
            </p:txBody>
          </p:sp>
          <p:pic>
            <p:nvPicPr>
              <p:cNvPr id="65" name="64 Imagen"/>
              <p:cNvPicPr>
                <a:picLocks noChangeAspect="1"/>
              </p:cNvPicPr>
              <p:nvPr/>
            </p:nvPicPr>
            <p:blipFill>
              <a:blip r:embed="rId2" cstate="print">
                <a:grayscl/>
                <a:extLst>
                  <a:ext uri="{28A0092B-C50C-407E-A947-70E740481C1C}">
    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6se="http://schemas.microsoft.com/office/word/2015/wordml/symex" xmlns:w16cid="http://schemas.microsoft.com/office/word/2016/wordml/cid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    </a:ext>
                </a:extLst>
              </a:blip>
              <a:stretch>
                <a:fillRect/>
              </a:stretch>
            </p:blipFill>
            <p:spPr>
              <a:xfrm>
                <a:off x="257132" y="6372236"/>
                <a:ext cx="452745" cy="431915"/>
              </a:xfrm>
              <a:prstGeom prst="rect">
                <a:avLst/>
              </a:prstGeom>
            </p:spPr>
          </p:pic>
          <p:pic>
            <p:nvPicPr>
              <p:cNvPr id="66" name="65 Imagen" descr="identidad-tim1-cmyk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    </a:ext>
                </a:extLst>
              </a:blip>
              <a:srcRect l="12270" t="18981" r="12359" b="33200"/>
              <a:stretch>
                <a:fillRect/>
              </a:stretch>
            </p:blipFill>
            <p:spPr bwMode="auto">
              <a:xfrm>
                <a:off x="828636" y="6372236"/>
                <a:ext cx="928694" cy="450275"/>
              </a:xfrm>
              <a:prstGeom prst="rect">
                <a:avLst/>
              </a:prstGeom>
              <a:noFill/>
            </p:spPr>
          </p:pic>
        </p:grpSp>
        <p:cxnSp>
          <p:nvCxnSpPr>
            <p:cNvPr id="69" name="68 Conector recto"/>
            <p:cNvCxnSpPr/>
            <p:nvPr/>
          </p:nvCxnSpPr>
          <p:spPr>
            <a:xfrm rot="5400000" flipH="1" flipV="1">
              <a:off x="-4101380" y="4514848"/>
              <a:ext cx="8573354" cy="79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71 Conector recto"/>
            <p:cNvCxnSpPr/>
            <p:nvPr/>
          </p:nvCxnSpPr>
          <p:spPr>
            <a:xfrm rot="5400000" flipH="1" flipV="1">
              <a:off x="8330023" y="4514451"/>
              <a:ext cx="8573354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73 Conector recto"/>
            <p:cNvCxnSpPr/>
            <p:nvPr/>
          </p:nvCxnSpPr>
          <p:spPr>
            <a:xfrm>
              <a:off x="185694" y="228568"/>
              <a:ext cx="12430212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49 Grupo"/>
          <p:cNvGrpSpPr/>
          <p:nvPr/>
        </p:nvGrpSpPr>
        <p:grpSpPr>
          <a:xfrm>
            <a:off x="971512" y="5586419"/>
            <a:ext cx="4607262" cy="2857520"/>
            <a:chOff x="971512" y="5586418"/>
            <a:chExt cx="4607261" cy="2857520"/>
          </a:xfrm>
        </p:grpSpPr>
        <p:pic>
          <p:nvPicPr>
            <p:cNvPr id="51" name="Picture 2"/>
            <p:cNvPicPr>
              <a:picLocks noChangeAspect="1" noChangeArrowheads="1"/>
            </p:cNvPicPr>
            <p:nvPr/>
          </p:nvPicPr>
          <p:blipFill>
            <a:blip r:embed="rId4"/>
            <a:srcRect l="43203" t="51515" r="39609" b="29534"/>
            <a:stretch>
              <a:fillRect/>
            </a:stretch>
          </p:blipFill>
          <p:spPr bwMode="auto">
            <a:xfrm>
              <a:off x="971512" y="5586418"/>
              <a:ext cx="4607261" cy="28575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52" name="51 Rectángulo"/>
            <p:cNvSpPr/>
            <p:nvPr/>
          </p:nvSpPr>
          <p:spPr>
            <a:xfrm>
              <a:off x="1328702" y="5586418"/>
              <a:ext cx="4071966" cy="2857520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  <p:sp>
        <p:nvSpPr>
          <p:cNvPr id="58" name="57 CuadroTexto"/>
          <p:cNvSpPr txBox="1"/>
          <p:nvPr/>
        </p:nvSpPr>
        <p:spPr>
          <a:xfrm>
            <a:off x="471445" y="300007"/>
            <a:ext cx="871543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PLANTA </a:t>
            </a:r>
            <a:r>
              <a:rPr lang="es-AR" sz="1600" dirty="0" smtClean="0"/>
              <a:t>1:25</a:t>
            </a:r>
            <a:r>
              <a:rPr lang="es-AR" dirty="0" smtClean="0"/>
              <a:t> </a:t>
            </a:r>
            <a:endParaRPr lang="es-AR" dirty="0"/>
          </a:p>
        </p:txBody>
      </p:sp>
      <p:grpSp>
        <p:nvGrpSpPr>
          <p:cNvPr id="67" name="66 Grupo"/>
          <p:cNvGrpSpPr/>
          <p:nvPr/>
        </p:nvGrpSpPr>
        <p:grpSpPr>
          <a:xfrm>
            <a:off x="971512" y="871510"/>
            <a:ext cx="4607262" cy="3714776"/>
            <a:chOff x="971512" y="871510"/>
            <a:chExt cx="4607261" cy="3714776"/>
          </a:xfrm>
        </p:grpSpPr>
        <p:pic>
          <p:nvPicPr>
            <p:cNvPr id="68" name="Picture 2"/>
            <p:cNvPicPr>
              <a:picLocks noChangeAspect="1" noChangeArrowheads="1"/>
            </p:cNvPicPr>
            <p:nvPr/>
          </p:nvPicPr>
          <p:blipFill>
            <a:blip r:embed="rId4"/>
            <a:srcRect l="43203" t="21666" r="39609" b="54171"/>
            <a:stretch>
              <a:fillRect/>
            </a:stretch>
          </p:blipFill>
          <p:spPr bwMode="auto">
            <a:xfrm>
              <a:off x="971512" y="871510"/>
              <a:ext cx="4607261" cy="36433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70" name="69 Rectángulo"/>
            <p:cNvSpPr/>
            <p:nvPr/>
          </p:nvSpPr>
          <p:spPr>
            <a:xfrm>
              <a:off x="1543016" y="871510"/>
              <a:ext cx="3571900" cy="3714776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  <p:sp>
        <p:nvSpPr>
          <p:cNvPr id="45" name="44 CuadroTexto"/>
          <p:cNvSpPr txBox="1"/>
          <p:nvPr/>
        </p:nvSpPr>
        <p:spPr>
          <a:xfrm>
            <a:off x="471448" y="4872039"/>
            <a:ext cx="507209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ESQUEMA EN </a:t>
            </a:r>
            <a:r>
              <a:rPr lang="es-AR" dirty="0" smtClean="0"/>
              <a:t>CORTE</a:t>
            </a:r>
            <a:endParaRPr lang="es-AR" sz="1600" dirty="0"/>
          </a:p>
        </p:txBody>
      </p:sp>
      <p:sp>
        <p:nvSpPr>
          <p:cNvPr id="48" name="47 CuadroTexto"/>
          <p:cNvSpPr txBox="1"/>
          <p:nvPr/>
        </p:nvSpPr>
        <p:spPr>
          <a:xfrm>
            <a:off x="6329362" y="300006"/>
            <a:ext cx="235745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ESQUEMAS </a:t>
            </a:r>
            <a:endParaRPr lang="es-AR" dirty="0"/>
          </a:p>
        </p:txBody>
      </p:sp>
      <p:sp>
        <p:nvSpPr>
          <p:cNvPr id="56" name="55 CuadroTexto"/>
          <p:cNvSpPr txBox="1"/>
          <p:nvPr/>
        </p:nvSpPr>
        <p:spPr>
          <a:xfrm>
            <a:off x="6329362" y="1014386"/>
            <a:ext cx="592935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es-ES" sz="1400" dirty="0" smtClean="0">
                <a:solidFill>
                  <a:schemeClr val="bg1">
                    <a:lumMod val="65000"/>
                  </a:schemeClr>
                </a:solidFill>
              </a:rPr>
              <a:t> CONDICION CLIMATICA CONTEXTUAL</a:t>
            </a:r>
          </a:p>
          <a:p>
            <a:pPr marL="93663" indent="-93663">
              <a:buFontTx/>
              <a:buChar char="-"/>
            </a:pPr>
            <a:r>
              <a:rPr lang="es-ES" sz="1400" dirty="0" smtClean="0">
                <a:solidFill>
                  <a:schemeClr val="bg1">
                    <a:lumMod val="65000"/>
                  </a:schemeClr>
                </a:solidFill>
              </a:rPr>
              <a:t>EXPLICITACION DE MATERIALES Y RECURSOS DE DISEÑO ADOPTADOS.</a:t>
            </a:r>
          </a:p>
          <a:p>
            <a:pPr>
              <a:buFontTx/>
              <a:buChar char="-"/>
            </a:pPr>
            <a:r>
              <a:rPr lang="es-ES" sz="1400" dirty="0" smtClean="0">
                <a:solidFill>
                  <a:schemeClr val="bg1">
                    <a:lumMod val="65000"/>
                  </a:schemeClr>
                </a:solidFill>
              </a:rPr>
              <a:t> RELACIÓN ESTRUCTURA ENVOLVENTE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505</TotalTime>
  <Words>240</Words>
  <Application>Microsoft Office PowerPoint</Application>
  <PresentationFormat>Papel A3 (297 x 420 mm)</PresentationFormat>
  <Paragraphs>62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4" baseType="lpstr">
      <vt:lpstr>Tema de Office</vt:lpstr>
      <vt:lpstr>Diapositiva 1</vt:lpstr>
      <vt:lpstr>Diapositiva 2</vt:lpstr>
      <vt:lpstr>Diapositiva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Hernan</dc:creator>
  <cp:lastModifiedBy>Hernan</cp:lastModifiedBy>
  <cp:revision>76</cp:revision>
  <dcterms:created xsi:type="dcterms:W3CDTF">2020-04-08T00:33:50Z</dcterms:created>
  <dcterms:modified xsi:type="dcterms:W3CDTF">2020-05-31T15:25:03Z</dcterms:modified>
</cp:coreProperties>
</file>