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5" r:id="rId3"/>
    <p:sldId id="262" r:id="rId4"/>
    <p:sldId id="266" r:id="rId5"/>
    <p:sldId id="269" r:id="rId6"/>
    <p:sldId id="267" r:id="rId7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9770" autoAdjust="0"/>
    <p:restoredTop sz="94660"/>
  </p:normalViewPr>
  <p:slideViewPr>
    <p:cSldViewPr>
      <p:cViewPr>
        <p:scale>
          <a:sx n="73" d="100"/>
          <a:sy n="73" d="100"/>
        </p:scale>
        <p:origin x="-2106" y="-324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29/06/2020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29/06/2020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9" y="6169662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9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29/06/2020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70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29/06/2020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1" y="2149159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1" y="3044826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8" y="2149159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8" y="3044826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29/06/2020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29/06/2020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29/06/2020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29/06/2020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1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4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29/06/2020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29/06/2020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9" y="537845"/>
            <a:ext cx="11885931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29/06/2020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29/06/2020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7 Grupo"/>
          <p:cNvGrpSpPr/>
          <p:nvPr/>
        </p:nvGrpSpPr>
        <p:grpSpPr>
          <a:xfrm>
            <a:off x="185694" y="228568"/>
            <a:ext cx="12433389" cy="9215503"/>
            <a:chOff x="184900" y="228568"/>
            <a:chExt cx="12433388" cy="9215503"/>
          </a:xfrm>
        </p:grpSpPr>
        <p:grpSp>
          <p:nvGrpSpPr>
            <p:cNvPr id="3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1" y="6380528"/>
                <a:ext cx="1588" cy="42033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1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0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5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4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E M A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pt-BR" sz="1800" dirty="0" smtClean="0"/>
                  <a:t>MODULO para ESTUDIO de SINTOMAS (MES) </a:t>
                </a:r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Espacio de Atención Pública de Salud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60 CuadroTexto"/>
          <p:cNvSpPr txBox="1"/>
          <p:nvPr/>
        </p:nvSpPr>
        <p:spPr>
          <a:xfrm>
            <a:off x="757198" y="3800468"/>
            <a:ext cx="113586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IMAGEN DE PORTADA REPRESENTATIVA DE LA PROPUESTA</a:t>
            </a:r>
          </a:p>
          <a:p>
            <a:pPr algn="ct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(FOTO DE MAQUETA  O VOLUMETRIA CON FONDO NEUTRO (BLANCO O NEGRO)</a:t>
            </a:r>
          </a:p>
          <a:p>
            <a:pPr algn="ctr"/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SUMAR ESTA IMAGEN A LA ENTREGA EN </a:t>
            </a:r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FORMATO </a:t>
            </a:r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JPG</a:t>
            </a:r>
          </a:p>
        </p:txBody>
      </p:sp>
      <p:sp>
        <p:nvSpPr>
          <p:cNvPr id="110" name="109 CuadroTexto"/>
          <p:cNvSpPr txBox="1"/>
          <p:nvPr/>
        </p:nvSpPr>
        <p:spPr>
          <a:xfrm>
            <a:off x="7329494" y="8872566"/>
            <a:ext cx="714380" cy="50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ES" sz="3200" dirty="0" smtClean="0">
                <a:latin typeface="Century Gothic" pitchFamily="34" charset="0"/>
              </a:rPr>
              <a:t>TP4</a:t>
            </a:r>
            <a:endParaRPr lang="es-AR" sz="3200" dirty="0">
              <a:latin typeface="Century Gothic" pitchFamily="34" charset="0"/>
            </a:endParaRPr>
          </a:p>
        </p:txBody>
      </p:sp>
      <p:sp>
        <p:nvSpPr>
          <p:cNvPr id="111" name="110 CuadroTexto"/>
          <p:cNvSpPr txBox="1"/>
          <p:nvPr/>
        </p:nvSpPr>
        <p:spPr>
          <a:xfrm>
            <a:off x="7400932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A Ñ O   2 0 2 0</a:t>
            </a:r>
            <a:endParaRPr lang="es-AR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7 Grupo"/>
          <p:cNvGrpSpPr/>
          <p:nvPr/>
        </p:nvGrpSpPr>
        <p:grpSpPr>
          <a:xfrm>
            <a:off x="184899" y="228569"/>
            <a:ext cx="12433389" cy="9215503"/>
            <a:chOff x="184900" y="228568"/>
            <a:chExt cx="12433388" cy="9215503"/>
          </a:xfrm>
        </p:grpSpPr>
        <p:grpSp>
          <p:nvGrpSpPr>
            <p:cNvPr id="3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1" y="6380528"/>
                <a:ext cx="1588" cy="42033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1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1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5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4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E M A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pt-BR" sz="1800" dirty="0" smtClean="0"/>
                  <a:t>MODULO para ESTUDIO de SINTOMAS (MES) </a:t>
                </a:r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Espacio de Atención Pública de Salud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60 CuadroTexto"/>
          <p:cNvSpPr txBox="1"/>
          <p:nvPr/>
        </p:nvSpPr>
        <p:spPr>
          <a:xfrm>
            <a:off x="400008" y="4157658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IMPLANTACIÓN – VISTA DE TECHOS 1:50</a:t>
            </a:r>
          </a:p>
        </p:txBody>
      </p:sp>
      <p:sp>
        <p:nvSpPr>
          <p:cNvPr id="73" name="72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 DESCRIPCIÓN DE CLIMA Y CONTEXTO</a:t>
            </a:r>
          </a:p>
        </p:txBody>
      </p:sp>
      <p:sp>
        <p:nvSpPr>
          <p:cNvPr id="75" name="74 CuadroTexto"/>
          <p:cNvSpPr txBox="1"/>
          <p:nvPr/>
        </p:nvSpPr>
        <p:spPr>
          <a:xfrm>
            <a:off x="6543676" y="371444"/>
            <a:ext cx="6000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 ESQUEMAS DE CERRAMIENTO – CRITERIOS Y ESTRATEGIAS</a:t>
            </a:r>
          </a:p>
        </p:txBody>
      </p:sp>
      <p:sp>
        <p:nvSpPr>
          <p:cNvPr id="110" name="109 CuadroTexto"/>
          <p:cNvSpPr txBox="1"/>
          <p:nvPr/>
        </p:nvSpPr>
        <p:spPr>
          <a:xfrm>
            <a:off x="7329494" y="8872566"/>
            <a:ext cx="714380" cy="50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ES" sz="3200" dirty="0" smtClean="0">
                <a:latin typeface="Century Gothic" pitchFamily="34" charset="0"/>
              </a:rPr>
              <a:t>TP4</a:t>
            </a:r>
            <a:endParaRPr lang="es-AR" sz="3200" dirty="0">
              <a:latin typeface="Century Gothic" pitchFamily="34" charset="0"/>
            </a:endParaRPr>
          </a:p>
        </p:txBody>
      </p:sp>
      <p:sp>
        <p:nvSpPr>
          <p:cNvPr id="111" name="110 CuadroTexto"/>
          <p:cNvSpPr txBox="1"/>
          <p:nvPr/>
        </p:nvSpPr>
        <p:spPr>
          <a:xfrm>
            <a:off x="7400932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A Ñ O   2 0 2 0</a:t>
            </a:r>
            <a:endParaRPr lang="es-AR" sz="800" dirty="0"/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4"/>
          <a:srcRect l="46210" t="22949" r="42002" b="55882"/>
          <a:stretch>
            <a:fillRect/>
          </a:stretch>
        </p:blipFill>
        <p:spPr bwMode="auto">
          <a:xfrm>
            <a:off x="1543016" y="4800600"/>
            <a:ext cx="3535821" cy="357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 Grupo"/>
          <p:cNvGrpSpPr/>
          <p:nvPr/>
        </p:nvGrpSpPr>
        <p:grpSpPr>
          <a:xfrm>
            <a:off x="184899" y="228568"/>
            <a:ext cx="12433389" cy="9215504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1" y="6380528"/>
                <a:ext cx="1588" cy="42033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1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ES" sz="3200" b="1" dirty="0" smtClean="0">
                    <a:latin typeface="Calibri Light" pitchFamily="34" charset="0"/>
                  </a:rPr>
                  <a:t>2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5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E M A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30023" y="4514451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74 CuadroTexto"/>
          <p:cNvSpPr txBox="1"/>
          <p:nvPr/>
        </p:nvSpPr>
        <p:spPr>
          <a:xfrm>
            <a:off x="400008" y="465772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PLANTA DE FUNDACIONES 1:50</a:t>
            </a:r>
          </a:p>
        </p:txBody>
      </p:sp>
      <p:sp>
        <p:nvSpPr>
          <p:cNvPr id="76" name="75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 PLANTA 1:50</a:t>
            </a:r>
          </a:p>
        </p:txBody>
      </p:sp>
      <p:sp>
        <p:nvSpPr>
          <p:cNvPr id="80" name="79 CuadroTexto"/>
          <p:cNvSpPr txBox="1"/>
          <p:nvPr/>
        </p:nvSpPr>
        <p:spPr>
          <a:xfrm>
            <a:off x="6543676" y="371444"/>
            <a:ext cx="6000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 ESQUEMA DE SOLICITACIONES Y CAMINO DE CARGAS</a:t>
            </a:r>
          </a:p>
        </p:txBody>
      </p:sp>
      <p:sp>
        <p:nvSpPr>
          <p:cNvPr id="83" name="82 CuadroTexto"/>
          <p:cNvSpPr txBox="1"/>
          <p:nvPr/>
        </p:nvSpPr>
        <p:spPr>
          <a:xfrm>
            <a:off x="1972437" y="8872568"/>
            <a:ext cx="5500726" cy="31335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800" dirty="0" smtClean="0"/>
              <a:t>MODULO para ESTUDIO de SINTOMAS (MES) </a:t>
            </a:r>
          </a:p>
        </p:txBody>
      </p:sp>
      <p:sp>
        <p:nvSpPr>
          <p:cNvPr id="84" name="83 CuadroTexto"/>
          <p:cNvSpPr txBox="1"/>
          <p:nvPr/>
        </p:nvSpPr>
        <p:spPr>
          <a:xfrm>
            <a:off x="1972437" y="9086881"/>
            <a:ext cx="5500726" cy="31335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800" dirty="0" smtClean="0"/>
              <a:t>Espacio de Atención Pública de Salud</a:t>
            </a:r>
            <a:endParaRPr lang="es-AR" sz="1800" dirty="0"/>
          </a:p>
        </p:txBody>
      </p:sp>
      <p:sp>
        <p:nvSpPr>
          <p:cNvPr id="85" name="84 CuadroTexto"/>
          <p:cNvSpPr txBox="1"/>
          <p:nvPr/>
        </p:nvSpPr>
        <p:spPr>
          <a:xfrm>
            <a:off x="7329494" y="8872566"/>
            <a:ext cx="714380" cy="50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ES" sz="3200" dirty="0" smtClean="0">
                <a:latin typeface="Century Gothic" pitchFamily="34" charset="0"/>
              </a:rPr>
              <a:t>TP4</a:t>
            </a:r>
            <a:endParaRPr lang="es-AR" sz="3200" dirty="0">
              <a:latin typeface="Century Gothic" pitchFamily="34" charset="0"/>
            </a:endParaRPr>
          </a:p>
        </p:txBody>
      </p:sp>
      <p:sp>
        <p:nvSpPr>
          <p:cNvPr id="87" name="86 CuadroTexto"/>
          <p:cNvSpPr txBox="1"/>
          <p:nvPr/>
        </p:nvSpPr>
        <p:spPr>
          <a:xfrm>
            <a:off x="7400932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A Ñ O   2 0 2 0</a:t>
            </a:r>
            <a:endParaRPr lang="es-AR" sz="800" dirty="0"/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4"/>
          <a:srcRect l="46210" t="22949" r="42002" b="55882"/>
          <a:stretch>
            <a:fillRect/>
          </a:stretch>
        </p:blipFill>
        <p:spPr bwMode="auto">
          <a:xfrm>
            <a:off x="1543016" y="800072"/>
            <a:ext cx="3535821" cy="357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4"/>
          <a:srcRect l="46210" t="22949" r="42002" b="55882"/>
          <a:stretch>
            <a:fillRect/>
          </a:stretch>
        </p:blipFill>
        <p:spPr bwMode="auto">
          <a:xfrm>
            <a:off x="1543016" y="5014914"/>
            <a:ext cx="3535821" cy="357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 Grupo"/>
          <p:cNvGrpSpPr/>
          <p:nvPr/>
        </p:nvGrpSpPr>
        <p:grpSpPr>
          <a:xfrm>
            <a:off x="184899" y="228568"/>
            <a:ext cx="12433389" cy="9215504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1" y="6380528"/>
                <a:ext cx="1588" cy="42033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1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ES" sz="3200" b="1" dirty="0" smtClean="0">
                    <a:latin typeface="Calibri Light" pitchFamily="34" charset="0"/>
                  </a:rPr>
                  <a:t>3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5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E M A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30023" y="4514451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74 CuadroTexto"/>
          <p:cNvSpPr txBox="1"/>
          <p:nvPr/>
        </p:nvSpPr>
        <p:spPr>
          <a:xfrm>
            <a:off x="400008" y="608648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ESQUEMAS DE ESFUERZOS Y DEFORMACIONES </a:t>
            </a:r>
          </a:p>
        </p:txBody>
      </p:sp>
      <p:sp>
        <p:nvSpPr>
          <p:cNvPr id="76" name="75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 VISTAS  1:50</a:t>
            </a:r>
          </a:p>
        </p:txBody>
      </p:sp>
      <p:sp>
        <p:nvSpPr>
          <p:cNvPr id="83" name="82 CuadroTexto"/>
          <p:cNvSpPr txBox="1"/>
          <p:nvPr/>
        </p:nvSpPr>
        <p:spPr>
          <a:xfrm>
            <a:off x="1972437" y="8872568"/>
            <a:ext cx="5500726" cy="31335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800" dirty="0" smtClean="0"/>
              <a:t>MODULO para ESTUDIO de SINTOMAS (MES) </a:t>
            </a:r>
          </a:p>
        </p:txBody>
      </p:sp>
      <p:sp>
        <p:nvSpPr>
          <p:cNvPr id="84" name="83 CuadroTexto"/>
          <p:cNvSpPr txBox="1"/>
          <p:nvPr/>
        </p:nvSpPr>
        <p:spPr>
          <a:xfrm>
            <a:off x="1972437" y="9086881"/>
            <a:ext cx="5500726" cy="31335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800" dirty="0" smtClean="0"/>
              <a:t>Espacio de Atención Pública de Salud</a:t>
            </a:r>
            <a:endParaRPr lang="es-AR" sz="1800" dirty="0"/>
          </a:p>
        </p:txBody>
      </p:sp>
      <p:sp>
        <p:nvSpPr>
          <p:cNvPr id="85" name="84 CuadroTexto"/>
          <p:cNvSpPr txBox="1"/>
          <p:nvPr/>
        </p:nvSpPr>
        <p:spPr>
          <a:xfrm>
            <a:off x="7329494" y="8872566"/>
            <a:ext cx="714380" cy="50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ES" sz="3200" dirty="0" smtClean="0">
                <a:latin typeface="Century Gothic" pitchFamily="34" charset="0"/>
              </a:rPr>
              <a:t>TP4</a:t>
            </a:r>
            <a:endParaRPr lang="es-AR" sz="3200" dirty="0">
              <a:latin typeface="Century Gothic" pitchFamily="34" charset="0"/>
            </a:endParaRPr>
          </a:p>
        </p:txBody>
      </p:sp>
      <p:sp>
        <p:nvSpPr>
          <p:cNvPr id="87" name="86 CuadroTexto"/>
          <p:cNvSpPr txBox="1"/>
          <p:nvPr/>
        </p:nvSpPr>
        <p:spPr>
          <a:xfrm>
            <a:off x="7400932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A Ñ O   2 0 2 0</a:t>
            </a:r>
            <a:endParaRPr lang="es-AR" sz="800" dirty="0"/>
          </a:p>
        </p:txBody>
      </p:sp>
      <p:sp>
        <p:nvSpPr>
          <p:cNvPr id="78" name="77 CuadroTexto"/>
          <p:cNvSpPr txBox="1"/>
          <p:nvPr/>
        </p:nvSpPr>
        <p:spPr>
          <a:xfrm>
            <a:off x="471446" y="3157526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COTRES  1:50</a:t>
            </a:r>
          </a:p>
        </p:txBody>
      </p:sp>
      <p:grpSp>
        <p:nvGrpSpPr>
          <p:cNvPr id="68" name="67 Grupo"/>
          <p:cNvGrpSpPr>
            <a:grpSpLocks noChangeAspect="1"/>
          </p:cNvGrpSpPr>
          <p:nvPr/>
        </p:nvGrpSpPr>
        <p:grpSpPr>
          <a:xfrm>
            <a:off x="7258056" y="442882"/>
            <a:ext cx="4714908" cy="2660339"/>
            <a:chOff x="2471710" y="514320"/>
            <a:chExt cx="9369087" cy="5286412"/>
          </a:xfrm>
        </p:grpSpPr>
        <p:pic>
          <p:nvPicPr>
            <p:cNvPr id="70" name="Picture 2"/>
            <p:cNvPicPr>
              <a:picLocks noChangeAspect="1" noChangeArrowheads="1"/>
            </p:cNvPicPr>
            <p:nvPr/>
          </p:nvPicPr>
          <p:blipFill>
            <a:blip r:embed="rId4"/>
            <a:srcRect l="44269" t="53101" r="40007" b="30592"/>
            <a:stretch>
              <a:fillRect/>
            </a:stretch>
          </p:blipFill>
          <p:spPr bwMode="auto">
            <a:xfrm>
              <a:off x="2471710" y="514320"/>
              <a:ext cx="9369087" cy="5286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1" name="70 Rectángulo"/>
            <p:cNvSpPr/>
            <p:nvPr/>
          </p:nvSpPr>
          <p:spPr>
            <a:xfrm>
              <a:off x="2471710" y="514320"/>
              <a:ext cx="9369087" cy="528641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73" name="72 Grupo"/>
          <p:cNvGrpSpPr>
            <a:grpSpLocks noChangeAspect="1"/>
          </p:cNvGrpSpPr>
          <p:nvPr/>
        </p:nvGrpSpPr>
        <p:grpSpPr>
          <a:xfrm>
            <a:off x="2328834" y="442882"/>
            <a:ext cx="4714908" cy="2660339"/>
            <a:chOff x="2471710" y="514320"/>
            <a:chExt cx="9369087" cy="5286412"/>
          </a:xfrm>
        </p:grpSpPr>
        <p:pic>
          <p:nvPicPr>
            <p:cNvPr id="77" name="Picture 2"/>
            <p:cNvPicPr>
              <a:picLocks noChangeAspect="1" noChangeArrowheads="1"/>
            </p:cNvPicPr>
            <p:nvPr/>
          </p:nvPicPr>
          <p:blipFill>
            <a:blip r:embed="rId4"/>
            <a:srcRect l="44269" t="53101" r="40007" b="30592"/>
            <a:stretch>
              <a:fillRect/>
            </a:stretch>
          </p:blipFill>
          <p:spPr bwMode="auto">
            <a:xfrm>
              <a:off x="2471710" y="514320"/>
              <a:ext cx="9369087" cy="5286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0" name="79 Rectángulo"/>
            <p:cNvSpPr/>
            <p:nvPr/>
          </p:nvSpPr>
          <p:spPr>
            <a:xfrm>
              <a:off x="2471710" y="514320"/>
              <a:ext cx="9369087" cy="528641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81" name="80 Grupo"/>
          <p:cNvGrpSpPr>
            <a:grpSpLocks noChangeAspect="1"/>
          </p:cNvGrpSpPr>
          <p:nvPr/>
        </p:nvGrpSpPr>
        <p:grpSpPr>
          <a:xfrm>
            <a:off x="7258056" y="3300402"/>
            <a:ext cx="4714908" cy="2660339"/>
            <a:chOff x="2471710" y="514320"/>
            <a:chExt cx="9369087" cy="5286412"/>
          </a:xfrm>
        </p:grpSpPr>
        <p:pic>
          <p:nvPicPr>
            <p:cNvPr id="82" name="Picture 2"/>
            <p:cNvPicPr>
              <a:picLocks noChangeAspect="1" noChangeArrowheads="1"/>
            </p:cNvPicPr>
            <p:nvPr/>
          </p:nvPicPr>
          <p:blipFill>
            <a:blip r:embed="rId4"/>
            <a:srcRect l="44269" t="53101" r="40007" b="30592"/>
            <a:stretch>
              <a:fillRect/>
            </a:stretch>
          </p:blipFill>
          <p:spPr bwMode="auto">
            <a:xfrm>
              <a:off x="2471710" y="514320"/>
              <a:ext cx="9369087" cy="5286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2" name="91 Rectángulo"/>
            <p:cNvSpPr/>
            <p:nvPr/>
          </p:nvSpPr>
          <p:spPr>
            <a:xfrm>
              <a:off x="2471710" y="514320"/>
              <a:ext cx="9369087" cy="528641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93" name="92 Grupo"/>
          <p:cNvGrpSpPr>
            <a:grpSpLocks noChangeAspect="1"/>
          </p:cNvGrpSpPr>
          <p:nvPr/>
        </p:nvGrpSpPr>
        <p:grpSpPr>
          <a:xfrm>
            <a:off x="2328834" y="3300402"/>
            <a:ext cx="4714908" cy="2660339"/>
            <a:chOff x="2471710" y="514320"/>
            <a:chExt cx="9369087" cy="5286412"/>
          </a:xfrm>
        </p:grpSpPr>
        <p:pic>
          <p:nvPicPr>
            <p:cNvPr id="94" name="Picture 2"/>
            <p:cNvPicPr>
              <a:picLocks noChangeAspect="1" noChangeArrowheads="1"/>
            </p:cNvPicPr>
            <p:nvPr/>
          </p:nvPicPr>
          <p:blipFill>
            <a:blip r:embed="rId4"/>
            <a:srcRect l="44269" t="53101" r="40007" b="30592"/>
            <a:stretch>
              <a:fillRect/>
            </a:stretch>
          </p:blipFill>
          <p:spPr bwMode="auto">
            <a:xfrm>
              <a:off x="2471710" y="514320"/>
              <a:ext cx="9369087" cy="5286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5" name="94 Rectángulo"/>
            <p:cNvSpPr/>
            <p:nvPr/>
          </p:nvSpPr>
          <p:spPr>
            <a:xfrm>
              <a:off x="2471710" y="514320"/>
              <a:ext cx="9369087" cy="528641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7 Grupo"/>
          <p:cNvGrpSpPr/>
          <p:nvPr/>
        </p:nvGrpSpPr>
        <p:grpSpPr>
          <a:xfrm>
            <a:off x="184899" y="228568"/>
            <a:ext cx="12433389" cy="9215504"/>
            <a:chOff x="184900" y="228568"/>
            <a:chExt cx="12433388" cy="9215503"/>
          </a:xfrm>
        </p:grpSpPr>
        <p:grpSp>
          <p:nvGrpSpPr>
            <p:cNvPr id="3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1" y="6380528"/>
                <a:ext cx="1588" cy="42033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1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ES" sz="3200" b="1" dirty="0" smtClean="0">
                    <a:latin typeface="Calibri Light" pitchFamily="34" charset="0"/>
                  </a:rPr>
                  <a:t>4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5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4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E M A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30023" y="4514451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75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 PLANTA  1:25</a:t>
            </a:r>
          </a:p>
        </p:txBody>
      </p:sp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4"/>
          <a:srcRect l="43203" t="21666" r="39609" b="54171"/>
          <a:stretch>
            <a:fillRect/>
          </a:stretch>
        </p:blipFill>
        <p:spPr bwMode="auto">
          <a:xfrm>
            <a:off x="3400404" y="800072"/>
            <a:ext cx="523963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3" name="82 CuadroTexto"/>
          <p:cNvSpPr txBox="1"/>
          <p:nvPr/>
        </p:nvSpPr>
        <p:spPr>
          <a:xfrm>
            <a:off x="1972437" y="8872568"/>
            <a:ext cx="5500726" cy="31335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800" dirty="0" smtClean="0"/>
              <a:t>MODULO para ESTUDIO de SINTOMAS (MES) </a:t>
            </a:r>
          </a:p>
        </p:txBody>
      </p:sp>
      <p:sp>
        <p:nvSpPr>
          <p:cNvPr id="84" name="83 CuadroTexto"/>
          <p:cNvSpPr txBox="1"/>
          <p:nvPr/>
        </p:nvSpPr>
        <p:spPr>
          <a:xfrm>
            <a:off x="1972437" y="9086881"/>
            <a:ext cx="5500726" cy="31335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800" dirty="0" smtClean="0"/>
              <a:t>Espacio de Atención Pública de Salud</a:t>
            </a:r>
            <a:endParaRPr lang="es-AR" sz="1800" dirty="0"/>
          </a:p>
        </p:txBody>
      </p:sp>
      <p:sp>
        <p:nvSpPr>
          <p:cNvPr id="85" name="84 CuadroTexto"/>
          <p:cNvSpPr txBox="1"/>
          <p:nvPr/>
        </p:nvSpPr>
        <p:spPr>
          <a:xfrm>
            <a:off x="7329494" y="8872566"/>
            <a:ext cx="714380" cy="50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ES" sz="3200" dirty="0" smtClean="0">
                <a:latin typeface="Century Gothic" pitchFamily="34" charset="0"/>
              </a:rPr>
              <a:t>TP4</a:t>
            </a:r>
            <a:endParaRPr lang="es-AR" sz="3200" dirty="0">
              <a:latin typeface="Century Gothic" pitchFamily="34" charset="0"/>
            </a:endParaRPr>
          </a:p>
        </p:txBody>
      </p:sp>
      <p:sp>
        <p:nvSpPr>
          <p:cNvPr id="87" name="86 CuadroTexto"/>
          <p:cNvSpPr txBox="1"/>
          <p:nvPr/>
        </p:nvSpPr>
        <p:spPr>
          <a:xfrm>
            <a:off x="7400932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A Ñ O   2 0 2 0</a:t>
            </a:r>
            <a:endParaRPr lang="es-AR" sz="800" dirty="0"/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4"/>
          <a:srcRect l="46210" t="22949" r="42002" b="55882"/>
          <a:stretch>
            <a:fillRect/>
          </a:stretch>
        </p:blipFill>
        <p:spPr bwMode="auto">
          <a:xfrm>
            <a:off x="4043346" y="442882"/>
            <a:ext cx="7000924" cy="707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" name="47 CuadroTexto"/>
          <p:cNvSpPr txBox="1"/>
          <p:nvPr/>
        </p:nvSpPr>
        <p:spPr>
          <a:xfrm>
            <a:off x="400008" y="5300666"/>
            <a:ext cx="4000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IMÁGENES DE MAQUETA EN </a:t>
            </a:r>
            <a:r>
              <a:rPr lang="es-ES" sz="1400" dirty="0" smtClean="0"/>
              <a:t>PROCESO </a:t>
            </a:r>
          </a:p>
          <a:p>
            <a:r>
              <a:rPr lang="es-ES" sz="1400" dirty="0" smtClean="0"/>
              <a:t>O DESARMADA</a:t>
            </a:r>
            <a:endParaRPr lang="es-E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49 Grupo"/>
          <p:cNvGrpSpPr/>
          <p:nvPr/>
        </p:nvGrpSpPr>
        <p:grpSpPr>
          <a:xfrm>
            <a:off x="2471710" y="514320"/>
            <a:ext cx="9369087" cy="5286412"/>
            <a:chOff x="2471710" y="514320"/>
            <a:chExt cx="9369087" cy="5286412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2"/>
            <a:srcRect l="44269" t="53101" r="40007" b="30592"/>
            <a:stretch>
              <a:fillRect/>
            </a:stretch>
          </p:blipFill>
          <p:spPr bwMode="auto">
            <a:xfrm>
              <a:off x="2471710" y="514320"/>
              <a:ext cx="9369087" cy="5286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8" name="47 Rectángulo"/>
            <p:cNvSpPr/>
            <p:nvPr/>
          </p:nvSpPr>
          <p:spPr>
            <a:xfrm>
              <a:off x="2471710" y="514320"/>
              <a:ext cx="9369087" cy="528641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3" name="77 Grupo"/>
          <p:cNvGrpSpPr/>
          <p:nvPr/>
        </p:nvGrpSpPr>
        <p:grpSpPr>
          <a:xfrm>
            <a:off x="184899" y="228568"/>
            <a:ext cx="12433389" cy="9215504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1" y="6380528"/>
                <a:ext cx="1588" cy="42033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1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ES" sz="3200" b="1" dirty="0" smtClean="0">
                    <a:latin typeface="Calibri Light" pitchFamily="34" charset="0"/>
                  </a:rPr>
                  <a:t>5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5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E M A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3" cstate="print">
                <a:grayscl/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30023" y="4514451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74 CuadroTexto"/>
          <p:cNvSpPr txBox="1"/>
          <p:nvPr/>
        </p:nvSpPr>
        <p:spPr>
          <a:xfrm>
            <a:off x="471446" y="5872170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IMÁGENES DE </a:t>
            </a:r>
            <a:r>
              <a:rPr lang="es-ES" sz="1400" dirty="0" smtClean="0"/>
              <a:t>MAQUETA</a:t>
            </a:r>
            <a:endParaRPr lang="es-ES" sz="1400" dirty="0" smtClean="0"/>
          </a:p>
        </p:txBody>
      </p:sp>
      <p:sp>
        <p:nvSpPr>
          <p:cNvPr id="76" name="75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 CORTE CRITICO  1:25</a:t>
            </a:r>
          </a:p>
        </p:txBody>
      </p:sp>
      <p:sp>
        <p:nvSpPr>
          <p:cNvPr id="83" name="82 CuadroTexto"/>
          <p:cNvSpPr txBox="1"/>
          <p:nvPr/>
        </p:nvSpPr>
        <p:spPr>
          <a:xfrm>
            <a:off x="1972437" y="8872568"/>
            <a:ext cx="5500726" cy="31335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800" dirty="0" smtClean="0"/>
              <a:t>MODULO para ESTUDIO de SINTOMAS (MES) </a:t>
            </a:r>
          </a:p>
        </p:txBody>
      </p:sp>
      <p:sp>
        <p:nvSpPr>
          <p:cNvPr id="84" name="83 CuadroTexto"/>
          <p:cNvSpPr txBox="1"/>
          <p:nvPr/>
        </p:nvSpPr>
        <p:spPr>
          <a:xfrm>
            <a:off x="1972437" y="9086881"/>
            <a:ext cx="5500726" cy="31335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800" dirty="0" smtClean="0"/>
              <a:t>Espacio de Atención Pública de Salud</a:t>
            </a:r>
            <a:endParaRPr lang="es-AR" sz="1800" dirty="0"/>
          </a:p>
        </p:txBody>
      </p:sp>
      <p:sp>
        <p:nvSpPr>
          <p:cNvPr id="85" name="84 CuadroTexto"/>
          <p:cNvSpPr txBox="1"/>
          <p:nvPr/>
        </p:nvSpPr>
        <p:spPr>
          <a:xfrm>
            <a:off x="7329494" y="8872566"/>
            <a:ext cx="714380" cy="50006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ES" sz="3200" dirty="0" smtClean="0">
                <a:latin typeface="Century Gothic" pitchFamily="34" charset="0"/>
              </a:rPr>
              <a:t>TP4</a:t>
            </a:r>
            <a:endParaRPr lang="es-AR" sz="3200" dirty="0">
              <a:latin typeface="Century Gothic" pitchFamily="34" charset="0"/>
            </a:endParaRPr>
          </a:p>
        </p:txBody>
      </p:sp>
      <p:sp>
        <p:nvSpPr>
          <p:cNvPr id="87" name="86 CuadroTexto"/>
          <p:cNvSpPr txBox="1"/>
          <p:nvPr/>
        </p:nvSpPr>
        <p:spPr>
          <a:xfrm>
            <a:off x="7400932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A Ñ O   2 0 2 0</a:t>
            </a:r>
            <a:endParaRPr lang="es-AR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</TotalTime>
  <Words>362</Words>
  <Application>Microsoft Office PowerPoint</Application>
  <PresentationFormat>Papel A3 (297 x 420 mm)</PresentationFormat>
  <Paragraphs>89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Hernan</cp:lastModifiedBy>
  <cp:revision>106</cp:revision>
  <dcterms:created xsi:type="dcterms:W3CDTF">2020-04-08T00:33:50Z</dcterms:created>
  <dcterms:modified xsi:type="dcterms:W3CDTF">2020-06-29T15:48:07Z</dcterms:modified>
</cp:coreProperties>
</file>