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58" r:id="rId3"/>
    <p:sldId id="259" r:id="rId4"/>
    <p:sldId id="260" r:id="rId5"/>
  </p:sldIdLst>
  <p:sldSz cx="12801600" cy="9601200" type="A3"/>
  <p:notesSz cx="6858000" cy="9144000"/>
  <p:defaultTextStyle>
    <a:defPPr>
      <a:defRPr lang="es-AR"/>
    </a:defPPr>
    <a:lvl1pPr marL="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1pPr>
    <a:lvl2pPr marL="64008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2pPr>
    <a:lvl3pPr marL="128016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3pPr>
    <a:lvl4pPr marL="192024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4pPr>
    <a:lvl5pPr marL="256032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5pPr>
    <a:lvl6pPr marL="320040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6pPr>
    <a:lvl7pPr marL="384048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7pPr>
    <a:lvl8pPr marL="448056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8pPr>
    <a:lvl9pPr marL="512064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vertBarState="minimized">
    <p:restoredLeft sz="15620"/>
    <p:restoredTop sz="94660"/>
  </p:normalViewPr>
  <p:slideViewPr>
    <p:cSldViewPr>
      <p:cViewPr>
        <p:scale>
          <a:sx n="70" d="100"/>
          <a:sy n="70" d="100"/>
        </p:scale>
        <p:origin x="-2640" y="-276"/>
      </p:cViewPr>
      <p:guideLst>
        <p:guide orient="horz" pos="3024"/>
        <p:guide pos="4032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36" d="100"/>
        <a:sy n="3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60120" y="2982596"/>
            <a:ext cx="10881360" cy="205803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920240" y="5440680"/>
            <a:ext cx="8961120" cy="245364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0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01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6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40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80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20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11/05/2021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11/05/2021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11238" y="6169661"/>
            <a:ext cx="10881360" cy="1906905"/>
          </a:xfrm>
        </p:spPr>
        <p:txBody>
          <a:bodyPr anchor="t"/>
          <a:lstStyle>
            <a:lvl1pPr algn="l">
              <a:defRPr sz="56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1011238" y="4069399"/>
            <a:ext cx="10881360" cy="2100262"/>
          </a:xfrm>
        </p:spPr>
        <p:txBody>
          <a:bodyPr anchor="b"/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640080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11/05/2021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895669" y="3135948"/>
            <a:ext cx="7958772" cy="8872220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9067800" y="3135948"/>
            <a:ext cx="7958773" cy="8872220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11/05/2021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40080" y="384493"/>
            <a:ext cx="11521440" cy="16002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40080" y="2149158"/>
            <a:ext cx="5656263" cy="895667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00" b="1"/>
            </a:lvl3pPr>
            <a:lvl4pPr marL="1920240" indent="0">
              <a:buNone/>
              <a:defRPr sz="2200" b="1"/>
            </a:lvl4pPr>
            <a:lvl5pPr marL="2560320" indent="0">
              <a:buNone/>
              <a:defRPr sz="2200" b="1"/>
            </a:lvl5pPr>
            <a:lvl6pPr marL="3200400" indent="0">
              <a:buNone/>
              <a:defRPr sz="2200" b="1"/>
            </a:lvl6pPr>
            <a:lvl7pPr marL="3840480" indent="0">
              <a:buNone/>
              <a:defRPr sz="2200" b="1"/>
            </a:lvl7pPr>
            <a:lvl8pPr marL="4480560" indent="0">
              <a:buNone/>
              <a:defRPr sz="2200" b="1"/>
            </a:lvl8pPr>
            <a:lvl9pPr marL="5120640" indent="0">
              <a:buNone/>
              <a:defRPr sz="22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40080" y="3044825"/>
            <a:ext cx="5656263" cy="5531803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503036" y="2149158"/>
            <a:ext cx="5658485" cy="895667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00" b="1"/>
            </a:lvl3pPr>
            <a:lvl4pPr marL="1920240" indent="0">
              <a:buNone/>
              <a:defRPr sz="2200" b="1"/>
            </a:lvl4pPr>
            <a:lvl5pPr marL="2560320" indent="0">
              <a:buNone/>
              <a:defRPr sz="2200" b="1"/>
            </a:lvl5pPr>
            <a:lvl6pPr marL="3200400" indent="0">
              <a:buNone/>
              <a:defRPr sz="2200" b="1"/>
            </a:lvl6pPr>
            <a:lvl7pPr marL="3840480" indent="0">
              <a:buNone/>
              <a:defRPr sz="2200" b="1"/>
            </a:lvl7pPr>
            <a:lvl8pPr marL="4480560" indent="0">
              <a:buNone/>
              <a:defRPr sz="2200" b="1"/>
            </a:lvl8pPr>
            <a:lvl9pPr marL="5120640" indent="0">
              <a:buNone/>
              <a:defRPr sz="22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503036" y="3044825"/>
            <a:ext cx="5658485" cy="5531803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11/05/2021</a:t>
            </a:fld>
            <a:endParaRPr lang="es-AR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11/05/2021</a:t>
            </a:fld>
            <a:endParaRPr lang="es-AR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11/05/2021</a:t>
            </a:fld>
            <a:endParaRPr lang="es-AR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40081" y="382270"/>
            <a:ext cx="4211638" cy="1626870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5005070" y="382271"/>
            <a:ext cx="7156450" cy="8194358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4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40081" y="2009141"/>
            <a:ext cx="4211638" cy="6567488"/>
          </a:xfrm>
        </p:spPr>
        <p:txBody>
          <a:bodyPr/>
          <a:lstStyle>
            <a:lvl1pPr marL="0" indent="0">
              <a:buNone/>
              <a:defRPr sz="2000"/>
            </a:lvl1pPr>
            <a:lvl2pPr marL="640080" indent="0">
              <a:buNone/>
              <a:defRPr sz="1700"/>
            </a:lvl2pPr>
            <a:lvl3pPr marL="1280160" indent="0">
              <a:buNone/>
              <a:defRPr sz="1400"/>
            </a:lvl3pPr>
            <a:lvl4pPr marL="1920240" indent="0">
              <a:buNone/>
              <a:defRPr sz="1300"/>
            </a:lvl4pPr>
            <a:lvl5pPr marL="2560320" indent="0">
              <a:buNone/>
              <a:defRPr sz="1300"/>
            </a:lvl5pPr>
            <a:lvl6pPr marL="3200400" indent="0">
              <a:buNone/>
              <a:defRPr sz="1300"/>
            </a:lvl6pPr>
            <a:lvl7pPr marL="3840480" indent="0">
              <a:buNone/>
              <a:defRPr sz="1300"/>
            </a:lvl7pPr>
            <a:lvl8pPr marL="4480560" indent="0">
              <a:buNone/>
              <a:defRPr sz="1300"/>
            </a:lvl8pPr>
            <a:lvl9pPr marL="5120640" indent="0">
              <a:buNone/>
              <a:defRPr sz="13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11/05/2021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509203" y="6720840"/>
            <a:ext cx="7680960" cy="793433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509203" y="857885"/>
            <a:ext cx="7680960" cy="5760720"/>
          </a:xfrm>
        </p:spPr>
        <p:txBody>
          <a:bodyPr/>
          <a:lstStyle>
            <a:lvl1pPr marL="0" indent="0">
              <a:buNone/>
              <a:defRPr sz="4500"/>
            </a:lvl1pPr>
            <a:lvl2pPr marL="640080" indent="0">
              <a:buNone/>
              <a:defRPr sz="3900"/>
            </a:lvl2pPr>
            <a:lvl3pPr marL="1280160" indent="0">
              <a:buNone/>
              <a:defRPr sz="340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509203" y="7514273"/>
            <a:ext cx="7680960" cy="1126807"/>
          </a:xfrm>
        </p:spPr>
        <p:txBody>
          <a:bodyPr/>
          <a:lstStyle>
            <a:lvl1pPr marL="0" indent="0">
              <a:buNone/>
              <a:defRPr sz="2000"/>
            </a:lvl1pPr>
            <a:lvl2pPr marL="640080" indent="0">
              <a:buNone/>
              <a:defRPr sz="1700"/>
            </a:lvl2pPr>
            <a:lvl3pPr marL="1280160" indent="0">
              <a:buNone/>
              <a:defRPr sz="1400"/>
            </a:lvl3pPr>
            <a:lvl4pPr marL="1920240" indent="0">
              <a:buNone/>
              <a:defRPr sz="1300"/>
            </a:lvl4pPr>
            <a:lvl5pPr marL="2560320" indent="0">
              <a:buNone/>
              <a:defRPr sz="1300"/>
            </a:lvl5pPr>
            <a:lvl6pPr marL="3200400" indent="0">
              <a:buNone/>
              <a:defRPr sz="1300"/>
            </a:lvl6pPr>
            <a:lvl7pPr marL="3840480" indent="0">
              <a:buNone/>
              <a:defRPr sz="1300"/>
            </a:lvl7pPr>
            <a:lvl8pPr marL="4480560" indent="0">
              <a:buNone/>
              <a:defRPr sz="1300"/>
            </a:lvl8pPr>
            <a:lvl9pPr marL="5120640" indent="0">
              <a:buNone/>
              <a:defRPr sz="13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11/05/2021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11/05/2021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12994959" y="537845"/>
            <a:ext cx="4031615" cy="11470323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895668" y="537845"/>
            <a:ext cx="11885930" cy="11470323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11/05/2021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640080" y="384493"/>
            <a:ext cx="11521440" cy="1600200"/>
          </a:xfrm>
          <a:prstGeom prst="rect">
            <a:avLst/>
          </a:prstGeom>
        </p:spPr>
        <p:txBody>
          <a:bodyPr vert="horz" lIns="128016" tIns="64008" rIns="128016" bIns="64008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40080" y="2240281"/>
            <a:ext cx="11521440" cy="6336348"/>
          </a:xfrm>
          <a:prstGeom prst="rect">
            <a:avLst/>
          </a:prstGeom>
        </p:spPr>
        <p:txBody>
          <a:bodyPr vert="horz" lIns="128016" tIns="64008" rIns="128016" bIns="64008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640080" y="8898891"/>
            <a:ext cx="2987040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l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309975-9E1F-41DA-A5BA-5491F5B48DB5}" type="datetimeFigureOut">
              <a:rPr lang="es-AR" smtClean="0"/>
              <a:pPr/>
              <a:t>11/05/2021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373880" y="8898891"/>
            <a:ext cx="4053840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ct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9174480" y="8898891"/>
            <a:ext cx="2987040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280160" rtl="0" eaLnBrk="1" latinLnBrk="0" hangingPunct="1">
        <a:spcBef>
          <a:spcPct val="0"/>
        </a:spcBef>
        <a:buNone/>
        <a:defRPr sz="6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80060" indent="-480060" algn="l" defTabSz="1280160" rtl="0" eaLnBrk="1" latinLnBrk="0" hangingPunct="1">
        <a:spcBef>
          <a:spcPct val="20000"/>
        </a:spcBef>
        <a:buFont typeface="Arial" pitchFamily="34" charset="0"/>
        <a:buChar char="•"/>
        <a:defRPr sz="4500" kern="1200">
          <a:solidFill>
            <a:schemeClr val="tx1"/>
          </a:solidFill>
          <a:latin typeface="+mn-lt"/>
          <a:ea typeface="+mn-ea"/>
          <a:cs typeface="+mn-cs"/>
        </a:defRPr>
      </a:lvl1pPr>
      <a:lvl2pPr marL="1040130" indent="-400050" algn="l" defTabSz="1280160" rtl="0" eaLnBrk="1" latinLnBrk="0" hangingPunct="1">
        <a:spcBef>
          <a:spcPct val="20000"/>
        </a:spcBef>
        <a:buFont typeface="Arial" pitchFamily="34" charset="0"/>
        <a:buChar char="–"/>
        <a:defRPr sz="390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spcBef>
          <a:spcPct val="20000"/>
        </a:spcBef>
        <a:buFont typeface="Arial" pitchFamily="34" charset="0"/>
        <a:buChar char="»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70 Grupo"/>
          <p:cNvGrpSpPr/>
          <p:nvPr/>
        </p:nvGrpSpPr>
        <p:grpSpPr>
          <a:xfrm>
            <a:off x="184900" y="228568"/>
            <a:ext cx="12433388" cy="9215503"/>
            <a:chOff x="184900" y="228568"/>
            <a:chExt cx="12433388" cy="9215503"/>
          </a:xfrm>
        </p:grpSpPr>
        <p:grpSp>
          <p:nvGrpSpPr>
            <p:cNvPr id="3" name="77 Grupo"/>
            <p:cNvGrpSpPr/>
            <p:nvPr/>
          </p:nvGrpSpPr>
          <p:grpSpPr>
            <a:xfrm>
              <a:off x="184900" y="228568"/>
              <a:ext cx="12433388" cy="9215503"/>
              <a:chOff x="184900" y="228568"/>
              <a:chExt cx="12433388" cy="9215503"/>
            </a:xfrm>
          </p:grpSpPr>
          <p:grpSp>
            <p:nvGrpSpPr>
              <p:cNvPr id="4" name="66 Grupo"/>
              <p:cNvGrpSpPr/>
              <p:nvPr/>
            </p:nvGrpSpPr>
            <p:grpSpPr>
              <a:xfrm>
                <a:off x="185694" y="8801128"/>
                <a:ext cx="12432594" cy="642943"/>
                <a:chOff x="184900" y="6300798"/>
                <a:chExt cx="12432594" cy="642943"/>
              </a:xfrm>
            </p:grpSpPr>
            <p:cxnSp>
              <p:nvCxnSpPr>
                <p:cNvPr id="112" name="111 Conector recto"/>
                <p:cNvCxnSpPr/>
                <p:nvPr/>
              </p:nvCxnSpPr>
              <p:spPr>
                <a:xfrm>
                  <a:off x="185694" y="6300798"/>
                  <a:ext cx="12430212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3" name="112 Conector recto"/>
                <p:cNvCxnSpPr/>
                <p:nvPr/>
              </p:nvCxnSpPr>
              <p:spPr>
                <a:xfrm>
                  <a:off x="185694" y="6872302"/>
                  <a:ext cx="12430212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5" name="114 Conector recto"/>
                <p:cNvCxnSpPr/>
                <p:nvPr/>
              </p:nvCxnSpPr>
              <p:spPr>
                <a:xfrm rot="5400000">
                  <a:off x="-100058" y="6586550"/>
                  <a:ext cx="571504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8" name="117 Conector recto"/>
                <p:cNvCxnSpPr/>
                <p:nvPr/>
              </p:nvCxnSpPr>
              <p:spPr>
                <a:xfrm rot="5400000">
                  <a:off x="12330948" y="6585756"/>
                  <a:ext cx="571504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0" name="119 Conector recto"/>
                <p:cNvCxnSpPr>
                  <a:stCxn id="122" idx="1"/>
                </p:cNvCxnSpPr>
                <p:nvPr/>
              </p:nvCxnSpPr>
              <p:spPr>
                <a:xfrm rot="10800000" flipV="1">
                  <a:off x="12044402" y="6380528"/>
                  <a:ext cx="1588" cy="420335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22" name="121 CuadroTexto"/>
                <p:cNvSpPr txBox="1"/>
                <p:nvPr/>
              </p:nvSpPr>
              <p:spPr>
                <a:xfrm>
                  <a:off x="12044402" y="6300798"/>
                  <a:ext cx="571504" cy="159462"/>
                </a:xfrm>
                <a:prstGeom prst="rect">
                  <a:avLst/>
                </a:prstGeom>
                <a:noFill/>
              </p:spPr>
              <p:txBody>
                <a:bodyPr wrap="square" lIns="0" tIns="36000" rIns="0" bIns="0" rtlCol="0">
                  <a:spAutoFit/>
                </a:bodyPr>
                <a:lstStyle/>
                <a:p>
                  <a:pPr algn="ctr"/>
                  <a:r>
                    <a:rPr lang="es-AR" sz="800" dirty="0" smtClean="0"/>
                    <a:t>LAMINA</a:t>
                  </a:r>
                  <a:endParaRPr lang="es-AR" sz="800" dirty="0"/>
                </a:p>
              </p:txBody>
            </p:sp>
            <p:sp>
              <p:nvSpPr>
                <p:cNvPr id="129" name="128 CuadroTexto"/>
                <p:cNvSpPr txBox="1"/>
                <p:nvPr/>
              </p:nvSpPr>
              <p:spPr>
                <a:xfrm>
                  <a:off x="12044402" y="6372236"/>
                  <a:ext cx="571504" cy="571505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noAutofit/>
                </a:bodyPr>
                <a:lstStyle/>
                <a:p>
                  <a:pPr algn="ctr"/>
                  <a:r>
                    <a:rPr lang="es-AR" sz="3200" b="1" dirty="0" smtClean="0">
                      <a:latin typeface="Calibri Light" pitchFamily="34" charset="0"/>
                    </a:rPr>
                    <a:t>1</a:t>
                  </a:r>
                  <a:endParaRPr lang="es-AR" sz="3200" b="1" dirty="0">
                    <a:latin typeface="Calibri Light" pitchFamily="34" charset="0"/>
                  </a:endParaRPr>
                </a:p>
              </p:txBody>
            </p:sp>
            <p:sp>
              <p:nvSpPr>
                <p:cNvPr id="130" name="129 CuadroTexto"/>
                <p:cNvSpPr txBox="1"/>
                <p:nvPr/>
              </p:nvSpPr>
              <p:spPr>
                <a:xfrm>
                  <a:off x="8258188" y="6300798"/>
                  <a:ext cx="1285884" cy="159462"/>
                </a:xfrm>
                <a:prstGeom prst="rect">
                  <a:avLst/>
                </a:prstGeom>
                <a:noFill/>
              </p:spPr>
              <p:txBody>
                <a:bodyPr wrap="square" lIns="0" tIns="36000" rIns="0" bIns="0" rtlCol="0">
                  <a:spAutoFit/>
                </a:bodyPr>
                <a:lstStyle/>
                <a:p>
                  <a:r>
                    <a:rPr lang="es-ES" sz="800" dirty="0" smtClean="0"/>
                    <a:t>E S T U D I A N T E S</a:t>
                  </a:r>
                  <a:endParaRPr lang="es-AR" sz="800" dirty="0"/>
                </a:p>
              </p:txBody>
            </p:sp>
            <p:grpSp>
              <p:nvGrpSpPr>
                <p:cNvPr id="5" name="44 Grupo"/>
                <p:cNvGrpSpPr/>
                <p:nvPr/>
              </p:nvGrpSpPr>
              <p:grpSpPr>
                <a:xfrm>
                  <a:off x="8258188" y="6586550"/>
                  <a:ext cx="3571900" cy="215902"/>
                  <a:chOff x="8186750" y="6586550"/>
                  <a:chExt cx="3643338" cy="215902"/>
                </a:xfrm>
              </p:grpSpPr>
              <p:cxnSp>
                <p:nvCxnSpPr>
                  <p:cNvPr id="143" name="142 Conector recto"/>
                  <p:cNvCxnSpPr/>
                  <p:nvPr/>
                </p:nvCxnSpPr>
                <p:spPr>
                  <a:xfrm>
                    <a:off x="8186750" y="6586550"/>
                    <a:ext cx="2571768" cy="1588"/>
                  </a:xfrm>
                  <a:prstGeom prst="line">
                    <a:avLst/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4" name="143 Conector recto"/>
                  <p:cNvCxnSpPr/>
                  <p:nvPr/>
                </p:nvCxnSpPr>
                <p:spPr>
                  <a:xfrm>
                    <a:off x="8186750" y="6800864"/>
                    <a:ext cx="2571768" cy="1588"/>
                  </a:xfrm>
                  <a:prstGeom prst="line">
                    <a:avLst/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5" name="144 Conector recto"/>
                  <p:cNvCxnSpPr/>
                  <p:nvPr/>
                </p:nvCxnSpPr>
                <p:spPr>
                  <a:xfrm>
                    <a:off x="10901394" y="6800864"/>
                    <a:ext cx="928694" cy="1588"/>
                  </a:xfrm>
                  <a:prstGeom prst="line">
                    <a:avLst/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6" name="145 Conector recto"/>
                  <p:cNvCxnSpPr/>
                  <p:nvPr/>
                </p:nvCxnSpPr>
                <p:spPr>
                  <a:xfrm>
                    <a:off x="10901394" y="6586550"/>
                    <a:ext cx="928694" cy="1588"/>
                  </a:xfrm>
                  <a:prstGeom prst="line">
                    <a:avLst/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134" name="133 CuadroTexto"/>
                <p:cNvSpPr txBox="1"/>
                <p:nvPr/>
              </p:nvSpPr>
              <p:spPr>
                <a:xfrm>
                  <a:off x="8258188" y="6657988"/>
                  <a:ext cx="2500330" cy="172064"/>
                </a:xfrm>
                <a:prstGeom prst="rect">
                  <a:avLst/>
                </a:prstGeom>
                <a:noFill/>
              </p:spPr>
              <p:txBody>
                <a:bodyPr wrap="square" lIns="0" tIns="18000" rIns="0" bIns="0" rtlCol="0">
                  <a:spAutoFit/>
                </a:bodyPr>
                <a:lstStyle/>
                <a:p>
                  <a:r>
                    <a:rPr lang="es-ES" sz="1000" dirty="0" smtClean="0"/>
                    <a:t>APELLIDO NOMBRE _______________________</a:t>
                  </a:r>
                  <a:endParaRPr lang="es-AR" sz="1000" dirty="0"/>
                </a:p>
              </p:txBody>
            </p:sp>
            <p:cxnSp>
              <p:nvCxnSpPr>
                <p:cNvPr id="135" name="134 Conector recto"/>
                <p:cNvCxnSpPr/>
                <p:nvPr/>
              </p:nvCxnSpPr>
              <p:spPr>
                <a:xfrm rot="5400000">
                  <a:off x="7900998" y="6586550"/>
                  <a:ext cx="429422" cy="794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36" name="135 CuadroTexto"/>
                <p:cNvSpPr txBox="1"/>
                <p:nvPr/>
              </p:nvSpPr>
              <p:spPr>
                <a:xfrm>
                  <a:off x="10901394" y="6657988"/>
                  <a:ext cx="1142214" cy="172064"/>
                </a:xfrm>
                <a:prstGeom prst="rect">
                  <a:avLst/>
                </a:prstGeom>
                <a:noFill/>
              </p:spPr>
              <p:txBody>
                <a:bodyPr wrap="square" lIns="0" tIns="18000" rIns="0" bIns="0" rtlCol="0">
                  <a:spAutoFit/>
                </a:bodyPr>
                <a:lstStyle/>
                <a:p>
                  <a:r>
                    <a:rPr lang="es-ES" sz="1000" dirty="0" smtClean="0"/>
                    <a:t>LEGAJO ________</a:t>
                  </a:r>
                  <a:endParaRPr lang="es-AR" sz="1000" dirty="0"/>
                </a:p>
              </p:txBody>
            </p:sp>
            <p:sp>
              <p:nvSpPr>
                <p:cNvPr id="137" name="136 CuadroTexto"/>
                <p:cNvSpPr txBox="1"/>
                <p:nvPr/>
              </p:nvSpPr>
              <p:spPr>
                <a:xfrm>
                  <a:off x="1971644" y="6300798"/>
                  <a:ext cx="1214446" cy="159462"/>
                </a:xfrm>
                <a:prstGeom prst="rect">
                  <a:avLst/>
                </a:prstGeom>
                <a:noFill/>
              </p:spPr>
              <p:txBody>
                <a:bodyPr wrap="square" lIns="0" tIns="36000" rIns="0" bIns="0" rtlCol="0">
                  <a:spAutoFit/>
                </a:bodyPr>
                <a:lstStyle/>
                <a:p>
                  <a:r>
                    <a:rPr lang="es-ES" sz="800" dirty="0" smtClean="0"/>
                    <a:t>T I T U L O</a:t>
                  </a:r>
                  <a:endParaRPr lang="es-AR" sz="800" dirty="0"/>
                </a:p>
              </p:txBody>
            </p:sp>
            <p:cxnSp>
              <p:nvCxnSpPr>
                <p:cNvPr id="138" name="137 Conector recto"/>
                <p:cNvCxnSpPr/>
                <p:nvPr/>
              </p:nvCxnSpPr>
              <p:spPr>
                <a:xfrm rot="5400000">
                  <a:off x="1614851" y="6586153"/>
                  <a:ext cx="427834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9" name="138 Conector recto"/>
                <p:cNvCxnSpPr/>
                <p:nvPr/>
              </p:nvCxnSpPr>
              <p:spPr>
                <a:xfrm rot="5400000">
                  <a:off x="542884" y="6586550"/>
                  <a:ext cx="428628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pic>
              <p:nvPicPr>
                <p:cNvPr id="142" name="141 Imagen"/>
                <p:cNvPicPr>
                  <a:picLocks noChangeAspect="1"/>
                </p:cNvPicPr>
                <p:nvPr/>
              </p:nvPicPr>
              <p:blipFill>
                <a:blip r:embed="rId2" cstate="print">
                  <a:grayscl/>
                  <a:extLst>
                    <a:ext uri="{28A0092B-C50C-407E-A947-70E740481C1C}">
      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6se="http://schemas.microsoft.com/office/word/2015/wordml/symex" xmlns:w16cid="http://schemas.microsoft.com/office/word/2016/wordml/cid" xmlns:w15="http://schemas.microsoft.com/office/word/2012/wordml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am3d="http://schemas.microsoft.com/office/drawing/2017/model3d" xmlns:aink="http://schemas.microsoft.com/office/drawing/2016/ink" xmlns:mc="http://schemas.openxmlformats.org/markup-compatibility/2006" xmlns:cx8="http://schemas.microsoft.com/office/drawing/2016/5/14/chartex" xmlns:cx7="http://schemas.microsoft.com/office/drawing/2016/5/13/chartex" xmlns:cx6="http://schemas.microsoft.com/office/drawing/2016/5/12/chartex" xmlns:cx5="http://schemas.microsoft.com/office/drawing/2016/5/11/chartex" xmlns:cx4="http://schemas.microsoft.com/office/drawing/2016/5/10/chartex" xmlns:cx3="http://schemas.microsoft.com/office/drawing/2016/5/9/chartex" xmlns:cx2="http://schemas.microsoft.com/office/drawing/2015/10/21/chartex" xmlns:cx1="http://schemas.microsoft.com/office/drawing/2015/9/8/chartex" xmlns:cx="http://schemas.microsoft.com/office/drawing/2014/chartex" xmlns:wpc="http://schemas.microsoft.com/office/word/2010/wordprocessingCanvas" xmlns="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57132" y="6372236"/>
                  <a:ext cx="452745" cy="431915"/>
                </a:xfrm>
                <a:prstGeom prst="rect">
                  <a:avLst/>
                </a:prstGeom>
              </p:spPr>
            </p:pic>
          </p:grpSp>
          <p:cxnSp>
            <p:nvCxnSpPr>
              <p:cNvPr id="106" name="105 Conector recto"/>
              <p:cNvCxnSpPr/>
              <p:nvPr/>
            </p:nvCxnSpPr>
            <p:spPr>
              <a:xfrm rot="5400000" flipH="1" flipV="1">
                <a:off x="-4101380" y="4514848"/>
                <a:ext cx="8573354" cy="794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8" name="107 Conector recto"/>
              <p:cNvCxnSpPr/>
              <p:nvPr/>
            </p:nvCxnSpPr>
            <p:spPr>
              <a:xfrm rot="5400000" flipH="1" flipV="1">
                <a:off x="8329229" y="4515245"/>
                <a:ext cx="8573354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0" name="109 Conector recto"/>
              <p:cNvCxnSpPr/>
              <p:nvPr/>
            </p:nvCxnSpPr>
            <p:spPr>
              <a:xfrm>
                <a:off x="185694" y="228568"/>
                <a:ext cx="12430212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9" name="78 CuadroTexto"/>
            <p:cNvSpPr txBox="1"/>
            <p:nvPr/>
          </p:nvSpPr>
          <p:spPr>
            <a:xfrm>
              <a:off x="7615246" y="8872566"/>
              <a:ext cx="500066" cy="159462"/>
            </a:xfrm>
            <a:prstGeom prst="rect">
              <a:avLst/>
            </a:prstGeom>
            <a:noFill/>
          </p:spPr>
          <p:txBody>
            <a:bodyPr wrap="square" lIns="0" tIns="36000" rIns="0" bIns="0" rtlCol="0">
              <a:spAutoFit/>
            </a:bodyPr>
            <a:lstStyle/>
            <a:p>
              <a:pPr algn="ctr"/>
              <a:r>
                <a:rPr lang="es-ES" sz="800" dirty="0" smtClean="0"/>
                <a:t>ESCALA</a:t>
              </a:r>
            </a:p>
          </p:txBody>
        </p:sp>
        <p:cxnSp>
          <p:nvCxnSpPr>
            <p:cNvPr id="80" name="79 Conector recto"/>
            <p:cNvCxnSpPr/>
            <p:nvPr/>
          </p:nvCxnSpPr>
          <p:spPr>
            <a:xfrm rot="5400000">
              <a:off x="7400932" y="9086880"/>
              <a:ext cx="429422" cy="79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80 Conector recto"/>
            <p:cNvCxnSpPr/>
            <p:nvPr/>
          </p:nvCxnSpPr>
          <p:spPr>
            <a:xfrm rot="5400000">
              <a:off x="1615645" y="9086483"/>
              <a:ext cx="427834" cy="158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81 Conector recto"/>
            <p:cNvCxnSpPr/>
            <p:nvPr/>
          </p:nvCxnSpPr>
          <p:spPr>
            <a:xfrm rot="5400000">
              <a:off x="543678" y="9086880"/>
              <a:ext cx="428628" cy="158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83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 l="25981" t="12178" r="51149" b="62948"/>
            <a:stretch>
              <a:fillRect/>
            </a:stretch>
          </p:blipFill>
          <p:spPr bwMode="auto">
            <a:xfrm>
              <a:off x="828636" y="8872566"/>
              <a:ext cx="428628" cy="4391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cxnSp>
          <p:nvCxnSpPr>
            <p:cNvPr id="84" name="83 Conector recto"/>
            <p:cNvCxnSpPr/>
            <p:nvPr/>
          </p:nvCxnSpPr>
          <p:spPr>
            <a:xfrm rot="5400000">
              <a:off x="1115182" y="9086086"/>
              <a:ext cx="428628" cy="158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5" name="84 CuadroTexto"/>
            <p:cNvSpPr txBox="1"/>
            <p:nvPr/>
          </p:nvSpPr>
          <p:spPr>
            <a:xfrm>
              <a:off x="1328702" y="8944004"/>
              <a:ext cx="500066" cy="42862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ctr"/>
              <a:r>
                <a:rPr lang="es-AR" sz="2000" b="1" dirty="0" smtClean="0">
                  <a:latin typeface="Calibri Light" pitchFamily="34" charset="0"/>
                </a:rPr>
                <a:t>TP4</a:t>
              </a:r>
              <a:endParaRPr lang="es-AR" sz="2000" b="1" dirty="0">
                <a:latin typeface="Calibri Light" pitchFamily="34" charset="0"/>
              </a:endParaRPr>
            </a:p>
          </p:txBody>
        </p:sp>
      </p:grpSp>
      <p:sp>
        <p:nvSpPr>
          <p:cNvPr id="147" name="146 CuadroTexto"/>
          <p:cNvSpPr txBox="1"/>
          <p:nvPr/>
        </p:nvSpPr>
        <p:spPr>
          <a:xfrm>
            <a:off x="8258188" y="8944004"/>
            <a:ext cx="2500330" cy="172064"/>
          </a:xfrm>
          <a:prstGeom prst="rect">
            <a:avLst/>
          </a:prstGeom>
          <a:noFill/>
        </p:spPr>
        <p:txBody>
          <a:bodyPr wrap="square" lIns="0" tIns="18000" rIns="0" bIns="0" rtlCol="0">
            <a:spAutoFit/>
          </a:bodyPr>
          <a:lstStyle/>
          <a:p>
            <a:r>
              <a:rPr lang="es-ES" sz="1000" dirty="0" smtClean="0"/>
              <a:t>APELLIDO NOMBRE _______________________</a:t>
            </a:r>
            <a:endParaRPr lang="es-AR" sz="1000" dirty="0"/>
          </a:p>
        </p:txBody>
      </p:sp>
      <p:sp>
        <p:nvSpPr>
          <p:cNvPr id="148" name="147 CuadroTexto"/>
          <p:cNvSpPr txBox="1"/>
          <p:nvPr/>
        </p:nvSpPr>
        <p:spPr>
          <a:xfrm>
            <a:off x="10901394" y="8944004"/>
            <a:ext cx="1142214" cy="172064"/>
          </a:xfrm>
          <a:prstGeom prst="rect">
            <a:avLst/>
          </a:prstGeom>
          <a:noFill/>
        </p:spPr>
        <p:txBody>
          <a:bodyPr wrap="square" lIns="0" tIns="18000" rIns="0" bIns="0" rtlCol="0">
            <a:spAutoFit/>
          </a:bodyPr>
          <a:lstStyle/>
          <a:p>
            <a:r>
              <a:rPr lang="es-ES" sz="1000" dirty="0" smtClean="0"/>
              <a:t>LEGAJO ________</a:t>
            </a:r>
            <a:endParaRPr lang="es-AR" sz="1000" dirty="0"/>
          </a:p>
        </p:txBody>
      </p:sp>
      <p:sp>
        <p:nvSpPr>
          <p:cNvPr id="152" name="151 CuadroTexto"/>
          <p:cNvSpPr txBox="1"/>
          <p:nvPr/>
        </p:nvSpPr>
        <p:spPr>
          <a:xfrm>
            <a:off x="400008" y="585758"/>
            <a:ext cx="81439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bg1">
                    <a:lumMod val="50000"/>
                  </a:schemeClr>
                </a:solidFill>
              </a:rPr>
              <a:t>IMAGEN DE LA PORTADA</a:t>
            </a:r>
          </a:p>
          <a:p>
            <a:r>
              <a:rPr lang="es-ES" dirty="0" smtClean="0">
                <a:solidFill>
                  <a:schemeClr val="bg1">
                    <a:lumMod val="50000"/>
                  </a:schemeClr>
                </a:solidFill>
              </a:rPr>
              <a:t>FOTO DE MAQUETA CON FONDO NEUTRO (blanco o negro)</a:t>
            </a:r>
            <a:endParaRPr lang="es-A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2" name="41 CuadroTexto"/>
          <p:cNvSpPr txBox="1"/>
          <p:nvPr/>
        </p:nvSpPr>
        <p:spPr>
          <a:xfrm>
            <a:off x="1972438" y="9086880"/>
            <a:ext cx="6142874" cy="282573"/>
          </a:xfrm>
          <a:prstGeom prst="rect">
            <a:avLst/>
          </a:prstGeom>
          <a:noFill/>
        </p:spPr>
        <p:txBody>
          <a:bodyPr wrap="square" lIns="0" tIns="36000" rIns="0" bIns="0" rtlCol="0">
            <a:spAutoFit/>
          </a:bodyPr>
          <a:lstStyle/>
          <a:p>
            <a:r>
              <a:rPr lang="es-ES" sz="1600" dirty="0" smtClean="0"/>
              <a:t> </a:t>
            </a:r>
            <a:endParaRPr lang="es-AR" sz="1600" dirty="0"/>
          </a:p>
        </p:txBody>
      </p:sp>
      <p:sp>
        <p:nvSpPr>
          <p:cNvPr id="44" name="43 CuadroTexto"/>
          <p:cNvSpPr txBox="1"/>
          <p:nvPr/>
        </p:nvSpPr>
        <p:spPr>
          <a:xfrm>
            <a:off x="1972438" y="8872567"/>
            <a:ext cx="5999998" cy="282573"/>
          </a:xfrm>
          <a:prstGeom prst="rect">
            <a:avLst/>
          </a:prstGeom>
          <a:noFill/>
        </p:spPr>
        <p:txBody>
          <a:bodyPr wrap="square" lIns="0" tIns="36000" rIns="0" bIns="0" rtlCol="0">
            <a:spAutoFit/>
          </a:bodyPr>
          <a:lstStyle/>
          <a:p>
            <a:r>
              <a:rPr lang="pt-BR" sz="1600" dirty="0" smtClean="0"/>
              <a:t>PROPUESTA – MODULO </a:t>
            </a:r>
            <a:r>
              <a:rPr lang="pt-BR" sz="1600" dirty="0" smtClean="0"/>
              <a:t>___</a:t>
            </a:r>
            <a:endParaRPr lang="pt-BR" sz="1600" dirty="0" smtClean="0"/>
          </a:p>
        </p:txBody>
      </p:sp>
      <p:pic>
        <p:nvPicPr>
          <p:cNvPr id="1027" name="Picture 3" descr="D:\Hernán\01- FACULTAD\02- TIM 1\TIM 1- 02\2021\TP 2\MODELO 1 (2).jpg"/>
          <p:cNvPicPr>
            <a:picLocks noChangeAspect="1" noChangeArrowheads="1"/>
          </p:cNvPicPr>
          <p:nvPr/>
        </p:nvPicPr>
        <p:blipFill>
          <a:blip r:embed="rId4"/>
          <a:srcRect l="1451" t="2380" r="1451" b="8333"/>
          <a:stretch>
            <a:fillRect/>
          </a:stretch>
        </p:blipFill>
        <p:spPr bwMode="auto">
          <a:xfrm>
            <a:off x="185694" y="228568"/>
            <a:ext cx="12430212" cy="85725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 l="19375" t="15416" r="31406" b="22777"/>
          <a:stretch>
            <a:fillRect/>
          </a:stretch>
        </p:blipFill>
        <p:spPr bwMode="auto">
          <a:xfrm>
            <a:off x="0" y="0"/>
            <a:ext cx="12801600" cy="904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0" name="49 Rectángulo"/>
          <p:cNvSpPr/>
          <p:nvPr/>
        </p:nvSpPr>
        <p:spPr>
          <a:xfrm flipH="1">
            <a:off x="-671562" y="-271498"/>
            <a:ext cx="14501914" cy="10072758"/>
          </a:xfrm>
          <a:prstGeom prst="rect">
            <a:avLst/>
          </a:prstGeom>
          <a:solidFill>
            <a:schemeClr val="bg1">
              <a:alpha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6" name="15 CuadroTexto"/>
          <p:cNvSpPr txBox="1"/>
          <p:nvPr/>
        </p:nvSpPr>
        <p:spPr>
          <a:xfrm>
            <a:off x="328570" y="442882"/>
            <a:ext cx="421484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bg1">
                    <a:lumMod val="50000"/>
                  </a:schemeClr>
                </a:solidFill>
              </a:rPr>
              <a:t>PLANTA 1:50</a:t>
            </a:r>
            <a:endParaRPr lang="es-AR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68" name="67 Grupo"/>
          <p:cNvGrpSpPr/>
          <p:nvPr/>
        </p:nvGrpSpPr>
        <p:grpSpPr>
          <a:xfrm>
            <a:off x="184900" y="228568"/>
            <a:ext cx="12433388" cy="9215503"/>
            <a:chOff x="184900" y="228568"/>
            <a:chExt cx="12433388" cy="9215503"/>
          </a:xfrm>
        </p:grpSpPr>
        <p:grpSp>
          <p:nvGrpSpPr>
            <p:cNvPr id="3" name="77 Grupo"/>
            <p:cNvGrpSpPr/>
            <p:nvPr/>
          </p:nvGrpSpPr>
          <p:grpSpPr>
            <a:xfrm>
              <a:off x="184900" y="228568"/>
              <a:ext cx="12433388" cy="9215503"/>
              <a:chOff x="184900" y="228568"/>
              <a:chExt cx="12433388" cy="9215503"/>
            </a:xfrm>
          </p:grpSpPr>
          <p:grpSp>
            <p:nvGrpSpPr>
              <p:cNvPr id="4" name="66 Grupo"/>
              <p:cNvGrpSpPr/>
              <p:nvPr/>
            </p:nvGrpSpPr>
            <p:grpSpPr>
              <a:xfrm>
                <a:off x="185694" y="8801128"/>
                <a:ext cx="12432594" cy="642943"/>
                <a:chOff x="184900" y="6300798"/>
                <a:chExt cx="12432594" cy="642943"/>
              </a:xfrm>
            </p:grpSpPr>
            <p:cxnSp>
              <p:nvCxnSpPr>
                <p:cNvPr id="24" name="23 Conector recto"/>
                <p:cNvCxnSpPr/>
                <p:nvPr/>
              </p:nvCxnSpPr>
              <p:spPr>
                <a:xfrm>
                  <a:off x="185694" y="6300798"/>
                  <a:ext cx="12430212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" name="25 Conector recto"/>
                <p:cNvCxnSpPr/>
                <p:nvPr/>
              </p:nvCxnSpPr>
              <p:spPr>
                <a:xfrm>
                  <a:off x="185694" y="6872302"/>
                  <a:ext cx="12430212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" name="27 Conector recto"/>
                <p:cNvCxnSpPr/>
                <p:nvPr/>
              </p:nvCxnSpPr>
              <p:spPr>
                <a:xfrm rot="5400000">
                  <a:off x="-100058" y="6586550"/>
                  <a:ext cx="571504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" name="28 Conector recto"/>
                <p:cNvCxnSpPr/>
                <p:nvPr/>
              </p:nvCxnSpPr>
              <p:spPr>
                <a:xfrm rot="5400000">
                  <a:off x="12330948" y="6585756"/>
                  <a:ext cx="571504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" name="31 Conector recto"/>
                <p:cNvCxnSpPr>
                  <a:stCxn id="36" idx="1"/>
                </p:cNvCxnSpPr>
                <p:nvPr/>
              </p:nvCxnSpPr>
              <p:spPr>
                <a:xfrm rot="10800000" flipV="1">
                  <a:off x="12044402" y="6380528"/>
                  <a:ext cx="1588" cy="420335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6" name="35 CuadroTexto"/>
                <p:cNvSpPr txBox="1"/>
                <p:nvPr/>
              </p:nvSpPr>
              <p:spPr>
                <a:xfrm>
                  <a:off x="12044402" y="6300798"/>
                  <a:ext cx="571504" cy="159462"/>
                </a:xfrm>
                <a:prstGeom prst="rect">
                  <a:avLst/>
                </a:prstGeom>
                <a:noFill/>
              </p:spPr>
              <p:txBody>
                <a:bodyPr wrap="square" lIns="0" tIns="36000" rIns="0" bIns="0" rtlCol="0">
                  <a:spAutoFit/>
                </a:bodyPr>
                <a:lstStyle/>
                <a:p>
                  <a:pPr algn="ctr"/>
                  <a:r>
                    <a:rPr lang="es-AR" sz="800" dirty="0" smtClean="0"/>
                    <a:t>LAMINA</a:t>
                  </a:r>
                  <a:endParaRPr lang="es-AR" sz="800" dirty="0"/>
                </a:p>
              </p:txBody>
            </p:sp>
            <p:sp>
              <p:nvSpPr>
                <p:cNvPr id="37" name="36 CuadroTexto"/>
                <p:cNvSpPr txBox="1"/>
                <p:nvPr/>
              </p:nvSpPr>
              <p:spPr>
                <a:xfrm>
                  <a:off x="12044402" y="6372236"/>
                  <a:ext cx="571504" cy="571505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noAutofit/>
                </a:bodyPr>
                <a:lstStyle/>
                <a:p>
                  <a:pPr algn="ctr"/>
                  <a:r>
                    <a:rPr lang="es-AR" sz="3200" b="1" dirty="0" smtClean="0">
                      <a:latin typeface="Calibri Light" pitchFamily="34" charset="0"/>
                    </a:rPr>
                    <a:t>2</a:t>
                  </a:r>
                  <a:endParaRPr lang="es-AR" sz="3200" b="1" dirty="0">
                    <a:latin typeface="Calibri Light" pitchFamily="34" charset="0"/>
                  </a:endParaRPr>
                </a:p>
              </p:txBody>
            </p:sp>
            <p:sp>
              <p:nvSpPr>
                <p:cNvPr id="38" name="37 CuadroTexto"/>
                <p:cNvSpPr txBox="1"/>
                <p:nvPr/>
              </p:nvSpPr>
              <p:spPr>
                <a:xfrm>
                  <a:off x="8258188" y="6300798"/>
                  <a:ext cx="1285884" cy="159462"/>
                </a:xfrm>
                <a:prstGeom prst="rect">
                  <a:avLst/>
                </a:prstGeom>
                <a:noFill/>
              </p:spPr>
              <p:txBody>
                <a:bodyPr wrap="square" lIns="0" tIns="36000" rIns="0" bIns="0" rtlCol="0">
                  <a:spAutoFit/>
                </a:bodyPr>
                <a:lstStyle/>
                <a:p>
                  <a:r>
                    <a:rPr lang="es-ES" sz="800" dirty="0" smtClean="0"/>
                    <a:t>E S T U D I A N T E S</a:t>
                  </a:r>
                  <a:endParaRPr lang="es-AR" sz="800" dirty="0"/>
                </a:p>
              </p:txBody>
            </p:sp>
            <p:grpSp>
              <p:nvGrpSpPr>
                <p:cNvPr id="5" name="44 Grupo"/>
                <p:cNvGrpSpPr/>
                <p:nvPr/>
              </p:nvGrpSpPr>
              <p:grpSpPr>
                <a:xfrm>
                  <a:off x="8258188" y="6586550"/>
                  <a:ext cx="3571900" cy="215902"/>
                  <a:chOff x="8186750" y="6586550"/>
                  <a:chExt cx="3643338" cy="215902"/>
                </a:xfrm>
              </p:grpSpPr>
              <p:cxnSp>
                <p:nvCxnSpPr>
                  <p:cNvPr id="40" name="39 Conector recto"/>
                  <p:cNvCxnSpPr/>
                  <p:nvPr/>
                </p:nvCxnSpPr>
                <p:spPr>
                  <a:xfrm>
                    <a:off x="8186750" y="6586550"/>
                    <a:ext cx="2571768" cy="1588"/>
                  </a:xfrm>
                  <a:prstGeom prst="line">
                    <a:avLst/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1" name="40 Conector recto"/>
                  <p:cNvCxnSpPr/>
                  <p:nvPr/>
                </p:nvCxnSpPr>
                <p:spPr>
                  <a:xfrm>
                    <a:off x="8186750" y="6800864"/>
                    <a:ext cx="2571768" cy="1588"/>
                  </a:xfrm>
                  <a:prstGeom prst="line">
                    <a:avLst/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2" name="41 Conector recto"/>
                  <p:cNvCxnSpPr/>
                  <p:nvPr/>
                </p:nvCxnSpPr>
                <p:spPr>
                  <a:xfrm>
                    <a:off x="10901394" y="6800864"/>
                    <a:ext cx="928694" cy="1588"/>
                  </a:xfrm>
                  <a:prstGeom prst="line">
                    <a:avLst/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4" name="43 Conector recto"/>
                  <p:cNvCxnSpPr/>
                  <p:nvPr/>
                </p:nvCxnSpPr>
                <p:spPr>
                  <a:xfrm>
                    <a:off x="10901394" y="6586550"/>
                    <a:ext cx="928694" cy="1588"/>
                  </a:xfrm>
                  <a:prstGeom prst="line">
                    <a:avLst/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47" name="46 CuadroTexto"/>
                <p:cNvSpPr txBox="1"/>
                <p:nvPr/>
              </p:nvSpPr>
              <p:spPr>
                <a:xfrm>
                  <a:off x="8258188" y="6657988"/>
                  <a:ext cx="2500330" cy="172064"/>
                </a:xfrm>
                <a:prstGeom prst="rect">
                  <a:avLst/>
                </a:prstGeom>
                <a:noFill/>
              </p:spPr>
              <p:txBody>
                <a:bodyPr wrap="square" lIns="0" tIns="18000" rIns="0" bIns="0" rtlCol="0">
                  <a:spAutoFit/>
                </a:bodyPr>
                <a:lstStyle/>
                <a:p>
                  <a:r>
                    <a:rPr lang="es-ES" sz="1000" dirty="0" smtClean="0"/>
                    <a:t>APELLIDO NOMBRE _______________________</a:t>
                  </a:r>
                  <a:endParaRPr lang="es-AR" sz="1000" dirty="0"/>
                </a:p>
              </p:txBody>
            </p:sp>
            <p:cxnSp>
              <p:nvCxnSpPr>
                <p:cNvPr id="49" name="48 Conector recto"/>
                <p:cNvCxnSpPr/>
                <p:nvPr/>
              </p:nvCxnSpPr>
              <p:spPr>
                <a:xfrm rot="5400000">
                  <a:off x="7900998" y="6586550"/>
                  <a:ext cx="429422" cy="794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4" name="53 CuadroTexto"/>
                <p:cNvSpPr txBox="1"/>
                <p:nvPr/>
              </p:nvSpPr>
              <p:spPr>
                <a:xfrm>
                  <a:off x="10901394" y="6657988"/>
                  <a:ext cx="1142214" cy="172064"/>
                </a:xfrm>
                <a:prstGeom prst="rect">
                  <a:avLst/>
                </a:prstGeom>
                <a:noFill/>
              </p:spPr>
              <p:txBody>
                <a:bodyPr wrap="square" lIns="0" tIns="18000" rIns="0" bIns="0" rtlCol="0">
                  <a:spAutoFit/>
                </a:bodyPr>
                <a:lstStyle/>
                <a:p>
                  <a:r>
                    <a:rPr lang="es-ES" sz="1000" dirty="0" smtClean="0"/>
                    <a:t>LEGAJO ________</a:t>
                  </a:r>
                  <a:endParaRPr lang="es-AR" sz="1000" dirty="0"/>
                </a:p>
              </p:txBody>
            </p:sp>
            <p:sp>
              <p:nvSpPr>
                <p:cNvPr id="55" name="54 CuadroTexto"/>
                <p:cNvSpPr txBox="1"/>
                <p:nvPr/>
              </p:nvSpPr>
              <p:spPr>
                <a:xfrm>
                  <a:off x="1971644" y="6300798"/>
                  <a:ext cx="1214446" cy="159462"/>
                </a:xfrm>
                <a:prstGeom prst="rect">
                  <a:avLst/>
                </a:prstGeom>
                <a:noFill/>
              </p:spPr>
              <p:txBody>
                <a:bodyPr wrap="square" lIns="0" tIns="36000" rIns="0" bIns="0" rtlCol="0">
                  <a:spAutoFit/>
                </a:bodyPr>
                <a:lstStyle/>
                <a:p>
                  <a:r>
                    <a:rPr lang="es-ES" sz="800" dirty="0" smtClean="0"/>
                    <a:t>T I T U L O</a:t>
                  </a:r>
                  <a:endParaRPr lang="es-AR" sz="800" dirty="0"/>
                </a:p>
              </p:txBody>
            </p:sp>
            <p:cxnSp>
              <p:nvCxnSpPr>
                <p:cNvPr id="57" name="56 Conector recto"/>
                <p:cNvCxnSpPr/>
                <p:nvPr/>
              </p:nvCxnSpPr>
              <p:spPr>
                <a:xfrm rot="5400000">
                  <a:off x="1614851" y="6586153"/>
                  <a:ext cx="427834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9" name="58 Conector recto"/>
                <p:cNvCxnSpPr/>
                <p:nvPr/>
              </p:nvCxnSpPr>
              <p:spPr>
                <a:xfrm rot="5400000">
                  <a:off x="542884" y="6586550"/>
                  <a:ext cx="428628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3" name="62 CuadroTexto"/>
                <p:cNvSpPr txBox="1"/>
                <p:nvPr/>
              </p:nvSpPr>
              <p:spPr>
                <a:xfrm>
                  <a:off x="1971644" y="6372237"/>
                  <a:ext cx="5999998" cy="282573"/>
                </a:xfrm>
                <a:prstGeom prst="rect">
                  <a:avLst/>
                </a:prstGeom>
                <a:noFill/>
              </p:spPr>
              <p:txBody>
                <a:bodyPr wrap="square" lIns="0" tIns="36000" rIns="0" bIns="0" rtlCol="0">
                  <a:spAutoFit/>
                </a:bodyPr>
                <a:lstStyle/>
                <a:p>
                  <a:r>
                    <a:rPr lang="pt-BR" sz="1600" dirty="0" smtClean="0"/>
                    <a:t>PROPUESTA: PLANTA, CORTES Y ESQUEMAS</a:t>
                  </a:r>
                </a:p>
              </p:txBody>
            </p:sp>
            <p:sp>
              <p:nvSpPr>
                <p:cNvPr id="64" name="63 CuadroTexto"/>
                <p:cNvSpPr txBox="1"/>
                <p:nvPr/>
              </p:nvSpPr>
              <p:spPr>
                <a:xfrm>
                  <a:off x="1971644" y="6586550"/>
                  <a:ext cx="6142874" cy="282573"/>
                </a:xfrm>
                <a:prstGeom prst="rect">
                  <a:avLst/>
                </a:prstGeom>
                <a:noFill/>
              </p:spPr>
              <p:txBody>
                <a:bodyPr wrap="square" lIns="0" tIns="36000" rIns="0" bIns="0" rtlCol="0">
                  <a:spAutoFit/>
                </a:bodyPr>
                <a:lstStyle/>
                <a:p>
                  <a:r>
                    <a:rPr lang="es-ES" sz="1600" dirty="0" smtClean="0"/>
                    <a:t>MODULACIÓN E IDENTIFICACIÓN DE ELEMENTOS ESTRUCTURALES </a:t>
                  </a:r>
                  <a:endParaRPr lang="es-AR" sz="1600" dirty="0"/>
                </a:p>
              </p:txBody>
            </p:sp>
            <p:pic>
              <p:nvPicPr>
                <p:cNvPr id="65" name="64 Imagen"/>
                <p:cNvPicPr>
                  <a:picLocks noChangeAspect="1"/>
                </p:cNvPicPr>
                <p:nvPr/>
              </p:nvPicPr>
              <p:blipFill>
                <a:blip r:embed="rId3" cstate="print">
                  <a:grayscl/>
                  <a:extLst>
                    <a:ext uri="{28A0092B-C50C-407E-A947-70E740481C1C}">
      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6se="http://schemas.microsoft.com/office/word/2015/wordml/symex" xmlns:w16cid="http://schemas.microsoft.com/office/word/2016/wordml/cid" xmlns:w15="http://schemas.microsoft.com/office/word/2012/wordml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am3d="http://schemas.microsoft.com/office/drawing/2017/model3d" xmlns:aink="http://schemas.microsoft.com/office/drawing/2016/ink" xmlns:mc="http://schemas.openxmlformats.org/markup-compatibility/2006" xmlns:cx8="http://schemas.microsoft.com/office/drawing/2016/5/14/chartex" xmlns:cx7="http://schemas.microsoft.com/office/drawing/2016/5/13/chartex" xmlns:cx6="http://schemas.microsoft.com/office/drawing/2016/5/12/chartex" xmlns:cx5="http://schemas.microsoft.com/office/drawing/2016/5/11/chartex" xmlns:cx4="http://schemas.microsoft.com/office/drawing/2016/5/10/chartex" xmlns:cx3="http://schemas.microsoft.com/office/drawing/2016/5/9/chartex" xmlns:cx2="http://schemas.microsoft.com/office/drawing/2015/10/21/chartex" xmlns:cx1="http://schemas.microsoft.com/office/drawing/2015/9/8/chartex" xmlns:cx="http://schemas.microsoft.com/office/drawing/2014/chartex" xmlns:wpc="http://schemas.microsoft.com/office/word/2010/wordprocessingCanvas" xmlns="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57132" y="6372236"/>
                  <a:ext cx="452745" cy="431915"/>
                </a:xfrm>
                <a:prstGeom prst="rect">
                  <a:avLst/>
                </a:prstGeom>
              </p:spPr>
            </p:pic>
          </p:grpSp>
          <p:cxnSp>
            <p:nvCxnSpPr>
              <p:cNvPr id="69" name="68 Conector recto"/>
              <p:cNvCxnSpPr/>
              <p:nvPr/>
            </p:nvCxnSpPr>
            <p:spPr>
              <a:xfrm rot="5400000" flipH="1" flipV="1">
                <a:off x="-4101380" y="4514848"/>
                <a:ext cx="8573354" cy="794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" name="71 Conector recto"/>
              <p:cNvCxnSpPr/>
              <p:nvPr/>
            </p:nvCxnSpPr>
            <p:spPr>
              <a:xfrm rot="5400000" flipH="1" flipV="1">
                <a:off x="8329229" y="4515245"/>
                <a:ext cx="8573354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" name="73 Conector recto"/>
              <p:cNvCxnSpPr/>
              <p:nvPr/>
            </p:nvCxnSpPr>
            <p:spPr>
              <a:xfrm>
                <a:off x="185694" y="228568"/>
                <a:ext cx="12430212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1" name="50 CuadroTexto"/>
            <p:cNvSpPr txBox="1"/>
            <p:nvPr/>
          </p:nvSpPr>
          <p:spPr>
            <a:xfrm>
              <a:off x="7615246" y="8872566"/>
              <a:ext cx="500066" cy="405683"/>
            </a:xfrm>
            <a:prstGeom prst="rect">
              <a:avLst/>
            </a:prstGeom>
            <a:noFill/>
          </p:spPr>
          <p:txBody>
            <a:bodyPr wrap="square" lIns="0" tIns="36000" rIns="0" bIns="0" rtlCol="0">
              <a:spAutoFit/>
            </a:bodyPr>
            <a:lstStyle/>
            <a:p>
              <a:pPr algn="ctr"/>
              <a:r>
                <a:rPr lang="es-ES" sz="800" dirty="0" smtClean="0"/>
                <a:t>ESCALA</a:t>
              </a:r>
            </a:p>
            <a:p>
              <a:pPr algn="ctr"/>
              <a:r>
                <a:rPr lang="es-ES" sz="1600" dirty="0" smtClean="0"/>
                <a:t>1:50</a:t>
              </a:r>
              <a:endParaRPr lang="es-AR" sz="1600" dirty="0"/>
            </a:p>
          </p:txBody>
        </p:sp>
        <p:cxnSp>
          <p:nvCxnSpPr>
            <p:cNvPr id="52" name="51 Conector recto"/>
            <p:cNvCxnSpPr/>
            <p:nvPr/>
          </p:nvCxnSpPr>
          <p:spPr>
            <a:xfrm rot="5400000">
              <a:off x="7400932" y="9086880"/>
              <a:ext cx="429422" cy="79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55 Conector recto"/>
            <p:cNvCxnSpPr/>
            <p:nvPr/>
          </p:nvCxnSpPr>
          <p:spPr>
            <a:xfrm rot="5400000">
              <a:off x="1615645" y="9086483"/>
              <a:ext cx="427834" cy="158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57 Conector recto"/>
            <p:cNvCxnSpPr/>
            <p:nvPr/>
          </p:nvCxnSpPr>
          <p:spPr>
            <a:xfrm rot="5400000">
              <a:off x="543678" y="9086880"/>
              <a:ext cx="428628" cy="158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60" name="Picture 2"/>
            <p:cNvPicPr>
              <a:picLocks noChangeAspect="1" noChangeArrowheads="1"/>
            </p:cNvPicPr>
            <p:nvPr/>
          </p:nvPicPr>
          <p:blipFill>
            <a:blip r:embed="rId4" cstate="print"/>
            <a:srcRect l="25981" t="12178" r="51149" b="62948"/>
            <a:stretch>
              <a:fillRect/>
            </a:stretch>
          </p:blipFill>
          <p:spPr bwMode="auto">
            <a:xfrm>
              <a:off x="828636" y="8872566"/>
              <a:ext cx="428628" cy="4391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cxnSp>
          <p:nvCxnSpPr>
            <p:cNvPr id="62" name="61 Conector recto"/>
            <p:cNvCxnSpPr/>
            <p:nvPr/>
          </p:nvCxnSpPr>
          <p:spPr>
            <a:xfrm rot="5400000">
              <a:off x="1115182" y="9086086"/>
              <a:ext cx="428628" cy="158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7" name="66 CuadroTexto"/>
            <p:cNvSpPr txBox="1"/>
            <p:nvPr/>
          </p:nvSpPr>
          <p:spPr>
            <a:xfrm>
              <a:off x="1328702" y="8944004"/>
              <a:ext cx="500066" cy="42862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ctr"/>
              <a:r>
                <a:rPr lang="es-AR" sz="2000" b="1" dirty="0" smtClean="0">
                  <a:latin typeface="Calibri Light" pitchFamily="34" charset="0"/>
                </a:rPr>
                <a:t>TP4</a:t>
              </a:r>
              <a:endParaRPr lang="es-AR" sz="2000" b="1" dirty="0">
                <a:latin typeface="Calibri Light" pitchFamily="34" charset="0"/>
              </a:endParaRPr>
            </a:p>
          </p:txBody>
        </p:sp>
      </p:grpSp>
      <p:sp>
        <p:nvSpPr>
          <p:cNvPr id="46" name="45 CuadroTexto"/>
          <p:cNvSpPr txBox="1"/>
          <p:nvPr/>
        </p:nvSpPr>
        <p:spPr>
          <a:xfrm>
            <a:off x="8258188" y="8944004"/>
            <a:ext cx="2500330" cy="172064"/>
          </a:xfrm>
          <a:prstGeom prst="rect">
            <a:avLst/>
          </a:prstGeom>
          <a:noFill/>
        </p:spPr>
        <p:txBody>
          <a:bodyPr wrap="square" lIns="0" tIns="18000" rIns="0" bIns="0" rtlCol="0">
            <a:spAutoFit/>
          </a:bodyPr>
          <a:lstStyle/>
          <a:p>
            <a:r>
              <a:rPr lang="es-ES" sz="1000" dirty="0" smtClean="0"/>
              <a:t>APELLIDO NOMBRE _______________________</a:t>
            </a:r>
            <a:endParaRPr lang="es-AR" sz="1000" dirty="0"/>
          </a:p>
        </p:txBody>
      </p:sp>
      <p:sp>
        <p:nvSpPr>
          <p:cNvPr id="48" name="47 CuadroTexto"/>
          <p:cNvSpPr txBox="1"/>
          <p:nvPr/>
        </p:nvSpPr>
        <p:spPr>
          <a:xfrm>
            <a:off x="10901394" y="8944004"/>
            <a:ext cx="1142214" cy="172064"/>
          </a:xfrm>
          <a:prstGeom prst="rect">
            <a:avLst/>
          </a:prstGeom>
          <a:noFill/>
        </p:spPr>
        <p:txBody>
          <a:bodyPr wrap="square" lIns="0" tIns="18000" rIns="0" bIns="0" rtlCol="0">
            <a:spAutoFit/>
          </a:bodyPr>
          <a:lstStyle/>
          <a:p>
            <a:r>
              <a:rPr lang="es-ES" sz="1000" dirty="0" smtClean="0"/>
              <a:t>LEGAJO ________</a:t>
            </a:r>
            <a:endParaRPr lang="es-AR" sz="1000" dirty="0"/>
          </a:p>
        </p:txBody>
      </p:sp>
      <p:sp>
        <p:nvSpPr>
          <p:cNvPr id="61" name="60 CuadroTexto"/>
          <p:cNvSpPr txBox="1"/>
          <p:nvPr/>
        </p:nvSpPr>
        <p:spPr>
          <a:xfrm>
            <a:off x="400008" y="4586286"/>
            <a:ext cx="421484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bg1">
                    <a:lumMod val="50000"/>
                  </a:schemeClr>
                </a:solidFill>
              </a:rPr>
              <a:t>CORTE LONGITUDINAL 1:50</a:t>
            </a:r>
            <a:endParaRPr lang="es-A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6" name="65 CuadroTexto"/>
          <p:cNvSpPr txBox="1"/>
          <p:nvPr/>
        </p:nvSpPr>
        <p:spPr>
          <a:xfrm>
            <a:off x="8115312" y="4586286"/>
            <a:ext cx="4357718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bg1">
                    <a:lumMod val="50000"/>
                  </a:schemeClr>
                </a:solidFill>
              </a:rPr>
              <a:t>CORTE TRANSVERSAL 1:50</a:t>
            </a:r>
            <a:endParaRPr lang="es-A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0" name="69 CuadroTexto"/>
          <p:cNvSpPr txBox="1"/>
          <p:nvPr/>
        </p:nvSpPr>
        <p:spPr>
          <a:xfrm>
            <a:off x="8043874" y="442882"/>
            <a:ext cx="421484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bg1">
                    <a:lumMod val="50000"/>
                  </a:schemeClr>
                </a:solidFill>
              </a:rPr>
              <a:t>ESQUEMAS</a:t>
            </a:r>
            <a:endParaRPr lang="es-AR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Picture 2"/>
          <p:cNvPicPr>
            <a:picLocks noChangeAspect="1" noChangeArrowheads="1"/>
          </p:cNvPicPr>
          <p:nvPr/>
        </p:nvPicPr>
        <p:blipFill>
          <a:blip r:embed="rId2"/>
          <a:srcRect l="19375" t="15416" r="31406" b="22777"/>
          <a:stretch>
            <a:fillRect/>
          </a:stretch>
        </p:blipFill>
        <p:spPr bwMode="auto">
          <a:xfrm>
            <a:off x="0" y="0"/>
            <a:ext cx="12801600" cy="904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8" name="47 Rectángulo"/>
          <p:cNvSpPr/>
          <p:nvPr/>
        </p:nvSpPr>
        <p:spPr>
          <a:xfrm>
            <a:off x="-1100190" y="-271498"/>
            <a:ext cx="14716228" cy="10072758"/>
          </a:xfrm>
          <a:prstGeom prst="rect">
            <a:avLst/>
          </a:prstGeom>
          <a:solidFill>
            <a:schemeClr val="bg1">
              <a:alpha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52" name="51 CuadroTexto"/>
          <p:cNvSpPr txBox="1"/>
          <p:nvPr/>
        </p:nvSpPr>
        <p:spPr>
          <a:xfrm>
            <a:off x="328570" y="442882"/>
            <a:ext cx="421484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bg1">
                    <a:lumMod val="50000"/>
                  </a:schemeClr>
                </a:solidFill>
              </a:rPr>
              <a:t>PLANTA 1:50</a:t>
            </a:r>
            <a:endParaRPr lang="es-A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8" name="57 CuadroTexto"/>
          <p:cNvSpPr txBox="1"/>
          <p:nvPr/>
        </p:nvSpPr>
        <p:spPr>
          <a:xfrm>
            <a:off x="400008" y="4586286"/>
            <a:ext cx="421484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bg1">
                    <a:lumMod val="50000"/>
                  </a:schemeClr>
                </a:solidFill>
              </a:rPr>
              <a:t>CORTE LONGITUDINAL 1:50</a:t>
            </a:r>
            <a:endParaRPr lang="es-AR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73" name="72 Grupo"/>
          <p:cNvGrpSpPr/>
          <p:nvPr/>
        </p:nvGrpSpPr>
        <p:grpSpPr>
          <a:xfrm>
            <a:off x="184900" y="228568"/>
            <a:ext cx="12433388" cy="9215503"/>
            <a:chOff x="184900" y="228568"/>
            <a:chExt cx="12433388" cy="9215503"/>
          </a:xfrm>
        </p:grpSpPr>
        <p:grpSp>
          <p:nvGrpSpPr>
            <p:cNvPr id="3" name="77 Grupo"/>
            <p:cNvGrpSpPr/>
            <p:nvPr/>
          </p:nvGrpSpPr>
          <p:grpSpPr>
            <a:xfrm>
              <a:off x="184900" y="228568"/>
              <a:ext cx="12433388" cy="9215503"/>
              <a:chOff x="184900" y="228568"/>
              <a:chExt cx="12433388" cy="9215503"/>
            </a:xfrm>
          </p:grpSpPr>
          <p:grpSp>
            <p:nvGrpSpPr>
              <p:cNvPr id="4" name="66 Grupo"/>
              <p:cNvGrpSpPr/>
              <p:nvPr/>
            </p:nvGrpSpPr>
            <p:grpSpPr>
              <a:xfrm>
                <a:off x="185694" y="8801128"/>
                <a:ext cx="12432594" cy="642943"/>
                <a:chOff x="184900" y="6300798"/>
                <a:chExt cx="12432594" cy="642943"/>
              </a:xfrm>
            </p:grpSpPr>
            <p:cxnSp>
              <p:nvCxnSpPr>
                <p:cNvPr id="24" name="23 Conector recto"/>
                <p:cNvCxnSpPr/>
                <p:nvPr/>
              </p:nvCxnSpPr>
              <p:spPr>
                <a:xfrm>
                  <a:off x="185694" y="6300798"/>
                  <a:ext cx="12430212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" name="25 Conector recto"/>
                <p:cNvCxnSpPr/>
                <p:nvPr/>
              </p:nvCxnSpPr>
              <p:spPr>
                <a:xfrm>
                  <a:off x="185694" y="6872302"/>
                  <a:ext cx="12430212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" name="27 Conector recto"/>
                <p:cNvCxnSpPr/>
                <p:nvPr/>
              </p:nvCxnSpPr>
              <p:spPr>
                <a:xfrm rot="5400000">
                  <a:off x="-100058" y="6586550"/>
                  <a:ext cx="571504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" name="28 Conector recto"/>
                <p:cNvCxnSpPr/>
                <p:nvPr/>
              </p:nvCxnSpPr>
              <p:spPr>
                <a:xfrm rot="5400000">
                  <a:off x="12330948" y="6585756"/>
                  <a:ext cx="571504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" name="31 Conector recto"/>
                <p:cNvCxnSpPr>
                  <a:stCxn id="36" idx="1"/>
                </p:cNvCxnSpPr>
                <p:nvPr/>
              </p:nvCxnSpPr>
              <p:spPr>
                <a:xfrm rot="10800000" flipV="1">
                  <a:off x="12044402" y="6380528"/>
                  <a:ext cx="1588" cy="420335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6" name="35 CuadroTexto"/>
                <p:cNvSpPr txBox="1"/>
                <p:nvPr/>
              </p:nvSpPr>
              <p:spPr>
                <a:xfrm>
                  <a:off x="12044402" y="6300798"/>
                  <a:ext cx="571504" cy="159462"/>
                </a:xfrm>
                <a:prstGeom prst="rect">
                  <a:avLst/>
                </a:prstGeom>
                <a:noFill/>
              </p:spPr>
              <p:txBody>
                <a:bodyPr wrap="square" lIns="0" tIns="36000" rIns="0" bIns="0" rtlCol="0">
                  <a:spAutoFit/>
                </a:bodyPr>
                <a:lstStyle/>
                <a:p>
                  <a:pPr algn="ctr"/>
                  <a:r>
                    <a:rPr lang="es-AR" sz="800" dirty="0" smtClean="0"/>
                    <a:t>LAMINA</a:t>
                  </a:r>
                  <a:endParaRPr lang="es-AR" sz="800" dirty="0"/>
                </a:p>
              </p:txBody>
            </p:sp>
            <p:sp>
              <p:nvSpPr>
                <p:cNvPr id="37" name="36 CuadroTexto"/>
                <p:cNvSpPr txBox="1"/>
                <p:nvPr/>
              </p:nvSpPr>
              <p:spPr>
                <a:xfrm>
                  <a:off x="12044402" y="6372236"/>
                  <a:ext cx="571504" cy="571505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noAutofit/>
                </a:bodyPr>
                <a:lstStyle/>
                <a:p>
                  <a:pPr algn="ctr"/>
                  <a:r>
                    <a:rPr lang="es-AR" sz="3200" b="1" dirty="0" smtClean="0">
                      <a:latin typeface="Calibri Light" pitchFamily="34" charset="0"/>
                    </a:rPr>
                    <a:t>3</a:t>
                  </a:r>
                  <a:endParaRPr lang="es-AR" sz="3200" b="1" dirty="0">
                    <a:latin typeface="Calibri Light" pitchFamily="34" charset="0"/>
                  </a:endParaRPr>
                </a:p>
              </p:txBody>
            </p:sp>
            <p:sp>
              <p:nvSpPr>
                <p:cNvPr id="38" name="37 CuadroTexto"/>
                <p:cNvSpPr txBox="1"/>
                <p:nvPr/>
              </p:nvSpPr>
              <p:spPr>
                <a:xfrm>
                  <a:off x="8258188" y="6300798"/>
                  <a:ext cx="1285884" cy="159462"/>
                </a:xfrm>
                <a:prstGeom prst="rect">
                  <a:avLst/>
                </a:prstGeom>
                <a:noFill/>
              </p:spPr>
              <p:txBody>
                <a:bodyPr wrap="square" lIns="0" tIns="36000" rIns="0" bIns="0" rtlCol="0">
                  <a:spAutoFit/>
                </a:bodyPr>
                <a:lstStyle/>
                <a:p>
                  <a:r>
                    <a:rPr lang="es-ES" sz="800" dirty="0" smtClean="0"/>
                    <a:t>E S T U D I A N T E S</a:t>
                  </a:r>
                  <a:endParaRPr lang="es-AR" sz="800" dirty="0"/>
                </a:p>
              </p:txBody>
            </p:sp>
            <p:grpSp>
              <p:nvGrpSpPr>
                <p:cNvPr id="5" name="44 Grupo"/>
                <p:cNvGrpSpPr/>
                <p:nvPr/>
              </p:nvGrpSpPr>
              <p:grpSpPr>
                <a:xfrm>
                  <a:off x="8258188" y="6586550"/>
                  <a:ext cx="3571900" cy="215902"/>
                  <a:chOff x="8186750" y="6586550"/>
                  <a:chExt cx="3643338" cy="215902"/>
                </a:xfrm>
              </p:grpSpPr>
              <p:cxnSp>
                <p:nvCxnSpPr>
                  <p:cNvPr id="40" name="39 Conector recto"/>
                  <p:cNvCxnSpPr/>
                  <p:nvPr/>
                </p:nvCxnSpPr>
                <p:spPr>
                  <a:xfrm>
                    <a:off x="8186750" y="6586550"/>
                    <a:ext cx="2571768" cy="1588"/>
                  </a:xfrm>
                  <a:prstGeom prst="line">
                    <a:avLst/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1" name="40 Conector recto"/>
                  <p:cNvCxnSpPr/>
                  <p:nvPr/>
                </p:nvCxnSpPr>
                <p:spPr>
                  <a:xfrm>
                    <a:off x="8186750" y="6800864"/>
                    <a:ext cx="2571768" cy="1588"/>
                  </a:xfrm>
                  <a:prstGeom prst="line">
                    <a:avLst/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2" name="41 Conector recto"/>
                  <p:cNvCxnSpPr/>
                  <p:nvPr/>
                </p:nvCxnSpPr>
                <p:spPr>
                  <a:xfrm>
                    <a:off x="10901394" y="6800864"/>
                    <a:ext cx="928694" cy="1588"/>
                  </a:xfrm>
                  <a:prstGeom prst="line">
                    <a:avLst/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4" name="43 Conector recto"/>
                  <p:cNvCxnSpPr/>
                  <p:nvPr/>
                </p:nvCxnSpPr>
                <p:spPr>
                  <a:xfrm>
                    <a:off x="10901394" y="6586550"/>
                    <a:ext cx="928694" cy="1588"/>
                  </a:xfrm>
                  <a:prstGeom prst="line">
                    <a:avLst/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49" name="48 Conector recto"/>
                <p:cNvCxnSpPr/>
                <p:nvPr/>
              </p:nvCxnSpPr>
              <p:spPr>
                <a:xfrm rot="5400000">
                  <a:off x="7900998" y="6586550"/>
                  <a:ext cx="429422" cy="794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5" name="54 CuadroTexto"/>
                <p:cNvSpPr txBox="1"/>
                <p:nvPr/>
              </p:nvSpPr>
              <p:spPr>
                <a:xfrm>
                  <a:off x="1971644" y="6300798"/>
                  <a:ext cx="1214446" cy="159462"/>
                </a:xfrm>
                <a:prstGeom prst="rect">
                  <a:avLst/>
                </a:prstGeom>
                <a:noFill/>
              </p:spPr>
              <p:txBody>
                <a:bodyPr wrap="square" lIns="0" tIns="36000" rIns="0" bIns="0" rtlCol="0">
                  <a:spAutoFit/>
                </a:bodyPr>
                <a:lstStyle/>
                <a:p>
                  <a:r>
                    <a:rPr lang="es-ES" sz="800" dirty="0" smtClean="0"/>
                    <a:t>T I T U L O</a:t>
                  </a:r>
                  <a:endParaRPr lang="es-AR" sz="800" dirty="0"/>
                </a:p>
              </p:txBody>
            </p:sp>
            <p:cxnSp>
              <p:nvCxnSpPr>
                <p:cNvPr id="57" name="56 Conector recto"/>
                <p:cNvCxnSpPr/>
                <p:nvPr/>
              </p:nvCxnSpPr>
              <p:spPr>
                <a:xfrm rot="5400000">
                  <a:off x="1614851" y="6586153"/>
                  <a:ext cx="427834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9" name="58 Conector recto"/>
                <p:cNvCxnSpPr/>
                <p:nvPr/>
              </p:nvCxnSpPr>
              <p:spPr>
                <a:xfrm rot="5400000">
                  <a:off x="542884" y="6586550"/>
                  <a:ext cx="428628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4" name="63 CuadroTexto"/>
                <p:cNvSpPr txBox="1"/>
                <p:nvPr/>
              </p:nvSpPr>
              <p:spPr>
                <a:xfrm>
                  <a:off x="1971644" y="6586550"/>
                  <a:ext cx="5500726" cy="282573"/>
                </a:xfrm>
                <a:prstGeom prst="rect">
                  <a:avLst/>
                </a:prstGeom>
                <a:noFill/>
              </p:spPr>
              <p:txBody>
                <a:bodyPr wrap="square" lIns="0" tIns="36000" rIns="0" bIns="0" rtlCol="0">
                  <a:spAutoFit/>
                </a:bodyPr>
                <a:lstStyle/>
                <a:p>
                  <a:r>
                    <a:rPr lang="es-ES" sz="1600" dirty="0" smtClean="0"/>
                    <a:t>ESFUERZOS, DEFORMACIONES Y CAMINO DE CARGAS</a:t>
                  </a:r>
                  <a:endParaRPr lang="es-AR" sz="1600" dirty="0"/>
                </a:p>
              </p:txBody>
            </p:sp>
            <p:pic>
              <p:nvPicPr>
                <p:cNvPr id="65" name="64 Imagen"/>
                <p:cNvPicPr>
                  <a:picLocks noChangeAspect="1"/>
                </p:cNvPicPr>
                <p:nvPr/>
              </p:nvPicPr>
              <p:blipFill>
                <a:blip r:embed="rId3" cstate="print">
                  <a:grayscl/>
                  <a:extLst>
                    <a:ext uri="{28A0092B-C50C-407E-A947-70E740481C1C}">
      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6se="http://schemas.microsoft.com/office/word/2015/wordml/symex" xmlns:w16cid="http://schemas.microsoft.com/office/word/2016/wordml/cid" xmlns:w15="http://schemas.microsoft.com/office/word/2012/wordml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am3d="http://schemas.microsoft.com/office/drawing/2017/model3d" xmlns:aink="http://schemas.microsoft.com/office/drawing/2016/ink" xmlns:mc="http://schemas.openxmlformats.org/markup-compatibility/2006" xmlns:cx8="http://schemas.microsoft.com/office/drawing/2016/5/14/chartex" xmlns:cx7="http://schemas.microsoft.com/office/drawing/2016/5/13/chartex" xmlns:cx6="http://schemas.microsoft.com/office/drawing/2016/5/12/chartex" xmlns:cx5="http://schemas.microsoft.com/office/drawing/2016/5/11/chartex" xmlns:cx4="http://schemas.microsoft.com/office/drawing/2016/5/10/chartex" xmlns:cx3="http://schemas.microsoft.com/office/drawing/2016/5/9/chartex" xmlns:cx2="http://schemas.microsoft.com/office/drawing/2015/10/21/chartex" xmlns:cx1="http://schemas.microsoft.com/office/drawing/2015/9/8/chartex" xmlns:cx="http://schemas.microsoft.com/office/drawing/2014/chartex" xmlns:wpc="http://schemas.microsoft.com/office/word/2010/wordprocessingCanvas" xmlns="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57132" y="6372236"/>
                  <a:ext cx="452745" cy="431915"/>
                </a:xfrm>
                <a:prstGeom prst="rect">
                  <a:avLst/>
                </a:prstGeom>
              </p:spPr>
            </p:pic>
          </p:grpSp>
          <p:cxnSp>
            <p:nvCxnSpPr>
              <p:cNvPr id="69" name="68 Conector recto"/>
              <p:cNvCxnSpPr/>
              <p:nvPr/>
            </p:nvCxnSpPr>
            <p:spPr>
              <a:xfrm rot="5400000" flipH="1" flipV="1">
                <a:off x="-4101380" y="4514848"/>
                <a:ext cx="8573354" cy="794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" name="71 Conector recto"/>
              <p:cNvCxnSpPr/>
              <p:nvPr/>
            </p:nvCxnSpPr>
            <p:spPr>
              <a:xfrm rot="5400000" flipH="1" flipV="1">
                <a:off x="8329229" y="4515245"/>
                <a:ext cx="8573354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" name="73 Conector recto"/>
              <p:cNvCxnSpPr/>
              <p:nvPr/>
            </p:nvCxnSpPr>
            <p:spPr>
              <a:xfrm>
                <a:off x="185694" y="228568"/>
                <a:ext cx="12430212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0" name="49 CuadroTexto"/>
            <p:cNvSpPr txBox="1"/>
            <p:nvPr/>
          </p:nvSpPr>
          <p:spPr>
            <a:xfrm>
              <a:off x="7615246" y="8872566"/>
              <a:ext cx="500066" cy="405683"/>
            </a:xfrm>
            <a:prstGeom prst="rect">
              <a:avLst/>
            </a:prstGeom>
            <a:noFill/>
          </p:spPr>
          <p:txBody>
            <a:bodyPr wrap="square" lIns="0" tIns="36000" rIns="0" bIns="0" rtlCol="0">
              <a:spAutoFit/>
            </a:bodyPr>
            <a:lstStyle/>
            <a:p>
              <a:pPr algn="ctr"/>
              <a:r>
                <a:rPr lang="es-ES" sz="800" dirty="0" smtClean="0"/>
                <a:t>ESCALA</a:t>
              </a:r>
            </a:p>
            <a:p>
              <a:pPr algn="ctr"/>
              <a:r>
                <a:rPr lang="es-ES" sz="1600" dirty="0" smtClean="0"/>
                <a:t>1:50</a:t>
              </a:r>
              <a:endParaRPr lang="es-AR" sz="1600" dirty="0"/>
            </a:p>
          </p:txBody>
        </p:sp>
        <p:cxnSp>
          <p:nvCxnSpPr>
            <p:cNvPr id="51" name="50 Conector recto"/>
            <p:cNvCxnSpPr/>
            <p:nvPr/>
          </p:nvCxnSpPr>
          <p:spPr>
            <a:xfrm rot="5400000">
              <a:off x="7400932" y="9086880"/>
              <a:ext cx="429422" cy="79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59 Conector recto"/>
            <p:cNvCxnSpPr/>
            <p:nvPr/>
          </p:nvCxnSpPr>
          <p:spPr>
            <a:xfrm rot="5400000">
              <a:off x="1615645" y="9086483"/>
              <a:ext cx="427834" cy="158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60 Conector recto"/>
            <p:cNvCxnSpPr/>
            <p:nvPr/>
          </p:nvCxnSpPr>
          <p:spPr>
            <a:xfrm rot="5400000">
              <a:off x="543678" y="9086880"/>
              <a:ext cx="428628" cy="158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62" name="Picture 2"/>
            <p:cNvPicPr>
              <a:picLocks noChangeAspect="1" noChangeArrowheads="1"/>
            </p:cNvPicPr>
            <p:nvPr/>
          </p:nvPicPr>
          <p:blipFill>
            <a:blip r:embed="rId4" cstate="print"/>
            <a:srcRect l="25981" t="12178" r="51149" b="62948"/>
            <a:stretch>
              <a:fillRect/>
            </a:stretch>
          </p:blipFill>
          <p:spPr bwMode="auto">
            <a:xfrm>
              <a:off x="828636" y="8872566"/>
              <a:ext cx="428628" cy="4391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cxnSp>
          <p:nvCxnSpPr>
            <p:cNvPr id="67" name="66 Conector recto"/>
            <p:cNvCxnSpPr/>
            <p:nvPr/>
          </p:nvCxnSpPr>
          <p:spPr>
            <a:xfrm rot="5400000">
              <a:off x="1115182" y="9086086"/>
              <a:ext cx="428628" cy="158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8" name="67 CuadroTexto"/>
            <p:cNvSpPr txBox="1"/>
            <p:nvPr/>
          </p:nvSpPr>
          <p:spPr>
            <a:xfrm>
              <a:off x="1328702" y="8944004"/>
              <a:ext cx="500066" cy="42862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ctr"/>
              <a:r>
                <a:rPr lang="es-AR" sz="2000" b="1" dirty="0" smtClean="0">
                  <a:latin typeface="Calibri Light" pitchFamily="34" charset="0"/>
                </a:rPr>
                <a:t>TP4</a:t>
              </a:r>
              <a:endParaRPr lang="es-AR" sz="2000" b="1" dirty="0">
                <a:latin typeface="Calibri Light" pitchFamily="34" charset="0"/>
              </a:endParaRPr>
            </a:p>
          </p:txBody>
        </p:sp>
        <p:sp>
          <p:nvSpPr>
            <p:cNvPr id="70" name="69 CuadroTexto"/>
            <p:cNvSpPr txBox="1"/>
            <p:nvPr/>
          </p:nvSpPr>
          <p:spPr>
            <a:xfrm>
              <a:off x="8258982" y="9158318"/>
              <a:ext cx="2500330" cy="172064"/>
            </a:xfrm>
            <a:prstGeom prst="rect">
              <a:avLst/>
            </a:prstGeom>
            <a:noFill/>
          </p:spPr>
          <p:txBody>
            <a:bodyPr wrap="square" lIns="0" tIns="18000" rIns="0" bIns="0" rtlCol="0">
              <a:spAutoFit/>
            </a:bodyPr>
            <a:lstStyle/>
            <a:p>
              <a:r>
                <a:rPr lang="es-ES" sz="1000" dirty="0" smtClean="0"/>
                <a:t>APELLIDO NOMBRE _______________________</a:t>
              </a:r>
              <a:endParaRPr lang="es-AR" sz="1000" dirty="0"/>
            </a:p>
          </p:txBody>
        </p:sp>
        <p:sp>
          <p:nvSpPr>
            <p:cNvPr id="71" name="70 CuadroTexto"/>
            <p:cNvSpPr txBox="1"/>
            <p:nvPr/>
          </p:nvSpPr>
          <p:spPr>
            <a:xfrm>
              <a:off x="10902188" y="9158318"/>
              <a:ext cx="1142214" cy="172064"/>
            </a:xfrm>
            <a:prstGeom prst="rect">
              <a:avLst/>
            </a:prstGeom>
            <a:noFill/>
          </p:spPr>
          <p:txBody>
            <a:bodyPr wrap="square" lIns="0" tIns="18000" rIns="0" bIns="0" rtlCol="0">
              <a:spAutoFit/>
            </a:bodyPr>
            <a:lstStyle/>
            <a:p>
              <a:r>
                <a:rPr lang="es-ES" sz="1000" dirty="0" smtClean="0"/>
                <a:t>LEGAJO ________</a:t>
              </a:r>
              <a:endParaRPr lang="es-AR" sz="1000" dirty="0"/>
            </a:p>
          </p:txBody>
        </p:sp>
      </p:grpSp>
      <p:sp>
        <p:nvSpPr>
          <p:cNvPr id="43" name="42 CuadroTexto"/>
          <p:cNvSpPr txBox="1"/>
          <p:nvPr/>
        </p:nvSpPr>
        <p:spPr>
          <a:xfrm>
            <a:off x="8258188" y="8944004"/>
            <a:ext cx="2500330" cy="172064"/>
          </a:xfrm>
          <a:prstGeom prst="rect">
            <a:avLst/>
          </a:prstGeom>
          <a:noFill/>
        </p:spPr>
        <p:txBody>
          <a:bodyPr wrap="square" lIns="0" tIns="18000" rIns="0" bIns="0" rtlCol="0">
            <a:spAutoFit/>
          </a:bodyPr>
          <a:lstStyle/>
          <a:p>
            <a:r>
              <a:rPr lang="es-ES" sz="1000" dirty="0" smtClean="0"/>
              <a:t>APELLIDO NOMBRE _______________________</a:t>
            </a:r>
            <a:endParaRPr lang="es-AR" sz="1000" dirty="0"/>
          </a:p>
        </p:txBody>
      </p:sp>
      <p:sp>
        <p:nvSpPr>
          <p:cNvPr id="45" name="44 CuadroTexto"/>
          <p:cNvSpPr txBox="1"/>
          <p:nvPr/>
        </p:nvSpPr>
        <p:spPr>
          <a:xfrm>
            <a:off x="10901394" y="8944004"/>
            <a:ext cx="1142214" cy="172064"/>
          </a:xfrm>
          <a:prstGeom prst="rect">
            <a:avLst/>
          </a:prstGeom>
          <a:noFill/>
        </p:spPr>
        <p:txBody>
          <a:bodyPr wrap="square" lIns="0" tIns="18000" rIns="0" bIns="0" rtlCol="0">
            <a:spAutoFit/>
          </a:bodyPr>
          <a:lstStyle/>
          <a:p>
            <a:r>
              <a:rPr lang="es-ES" sz="1000" dirty="0" smtClean="0"/>
              <a:t>LEGAJO ________</a:t>
            </a:r>
            <a:endParaRPr lang="es-AR" sz="1000" dirty="0"/>
          </a:p>
        </p:txBody>
      </p:sp>
      <p:sp>
        <p:nvSpPr>
          <p:cNvPr id="46" name="45 CuadroTexto"/>
          <p:cNvSpPr txBox="1"/>
          <p:nvPr/>
        </p:nvSpPr>
        <p:spPr>
          <a:xfrm>
            <a:off x="8115312" y="4586286"/>
            <a:ext cx="4357718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bg1">
                    <a:lumMod val="50000"/>
                  </a:schemeClr>
                </a:solidFill>
              </a:rPr>
              <a:t>CORTE TRANSVERSAL 1:50</a:t>
            </a:r>
            <a:endParaRPr lang="es-A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3" name="52 CuadroTexto"/>
          <p:cNvSpPr txBox="1"/>
          <p:nvPr/>
        </p:nvSpPr>
        <p:spPr>
          <a:xfrm>
            <a:off x="8043874" y="442882"/>
            <a:ext cx="421484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bg1">
                    <a:lumMod val="50000"/>
                  </a:schemeClr>
                </a:solidFill>
              </a:rPr>
              <a:t>ESQUEMAS</a:t>
            </a:r>
            <a:endParaRPr lang="es-A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7" name="46 CuadroTexto"/>
          <p:cNvSpPr txBox="1"/>
          <p:nvPr/>
        </p:nvSpPr>
        <p:spPr>
          <a:xfrm>
            <a:off x="1972438" y="8872567"/>
            <a:ext cx="5999998" cy="282573"/>
          </a:xfrm>
          <a:prstGeom prst="rect">
            <a:avLst/>
          </a:prstGeom>
          <a:noFill/>
        </p:spPr>
        <p:txBody>
          <a:bodyPr wrap="square" lIns="0" tIns="36000" rIns="0" bIns="0" rtlCol="0">
            <a:spAutoFit/>
          </a:bodyPr>
          <a:lstStyle/>
          <a:p>
            <a:r>
              <a:rPr lang="pt-BR" sz="1600" dirty="0" smtClean="0"/>
              <a:t>PROPUESTA: PLANTA, CORTES Y ESQUEMAS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69 CuadroTexto"/>
          <p:cNvSpPr txBox="1"/>
          <p:nvPr/>
        </p:nvSpPr>
        <p:spPr>
          <a:xfrm>
            <a:off x="328570" y="442882"/>
            <a:ext cx="707236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bg1">
                    <a:lumMod val="50000"/>
                  </a:schemeClr>
                </a:solidFill>
              </a:rPr>
              <a:t>CONCEPTOS, ESQUEMAS Y FOTO DE MAQUETA</a:t>
            </a:r>
            <a:endParaRPr lang="es-AR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2" name="70 Grupo"/>
          <p:cNvGrpSpPr/>
          <p:nvPr/>
        </p:nvGrpSpPr>
        <p:grpSpPr>
          <a:xfrm>
            <a:off x="184900" y="228568"/>
            <a:ext cx="12433388" cy="9215503"/>
            <a:chOff x="184900" y="228568"/>
            <a:chExt cx="12433388" cy="9215503"/>
          </a:xfrm>
        </p:grpSpPr>
        <p:grpSp>
          <p:nvGrpSpPr>
            <p:cNvPr id="3" name="77 Grupo"/>
            <p:cNvGrpSpPr/>
            <p:nvPr/>
          </p:nvGrpSpPr>
          <p:grpSpPr>
            <a:xfrm>
              <a:off x="184900" y="228568"/>
              <a:ext cx="12433388" cy="9215503"/>
              <a:chOff x="184900" y="228568"/>
              <a:chExt cx="12433388" cy="9215503"/>
            </a:xfrm>
          </p:grpSpPr>
          <p:grpSp>
            <p:nvGrpSpPr>
              <p:cNvPr id="4" name="66 Grupo"/>
              <p:cNvGrpSpPr/>
              <p:nvPr/>
            </p:nvGrpSpPr>
            <p:grpSpPr>
              <a:xfrm>
                <a:off x="185694" y="8801128"/>
                <a:ext cx="12432594" cy="642943"/>
                <a:chOff x="184900" y="6300798"/>
                <a:chExt cx="12432594" cy="642943"/>
              </a:xfrm>
            </p:grpSpPr>
            <p:cxnSp>
              <p:nvCxnSpPr>
                <p:cNvPr id="112" name="111 Conector recto"/>
                <p:cNvCxnSpPr/>
                <p:nvPr/>
              </p:nvCxnSpPr>
              <p:spPr>
                <a:xfrm>
                  <a:off x="185694" y="6300798"/>
                  <a:ext cx="12430212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3" name="112 Conector recto"/>
                <p:cNvCxnSpPr/>
                <p:nvPr/>
              </p:nvCxnSpPr>
              <p:spPr>
                <a:xfrm>
                  <a:off x="185694" y="6872302"/>
                  <a:ext cx="12430212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5" name="114 Conector recto"/>
                <p:cNvCxnSpPr/>
                <p:nvPr/>
              </p:nvCxnSpPr>
              <p:spPr>
                <a:xfrm rot="5400000">
                  <a:off x="-100058" y="6586550"/>
                  <a:ext cx="571504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8" name="117 Conector recto"/>
                <p:cNvCxnSpPr/>
                <p:nvPr/>
              </p:nvCxnSpPr>
              <p:spPr>
                <a:xfrm rot="5400000">
                  <a:off x="12330948" y="6585756"/>
                  <a:ext cx="571504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0" name="119 Conector recto"/>
                <p:cNvCxnSpPr>
                  <a:stCxn id="122" idx="1"/>
                </p:cNvCxnSpPr>
                <p:nvPr/>
              </p:nvCxnSpPr>
              <p:spPr>
                <a:xfrm rot="10800000" flipV="1">
                  <a:off x="12044402" y="6380528"/>
                  <a:ext cx="1588" cy="420335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22" name="121 CuadroTexto"/>
                <p:cNvSpPr txBox="1"/>
                <p:nvPr/>
              </p:nvSpPr>
              <p:spPr>
                <a:xfrm>
                  <a:off x="12044402" y="6300798"/>
                  <a:ext cx="571504" cy="159462"/>
                </a:xfrm>
                <a:prstGeom prst="rect">
                  <a:avLst/>
                </a:prstGeom>
                <a:noFill/>
              </p:spPr>
              <p:txBody>
                <a:bodyPr wrap="square" lIns="0" tIns="36000" rIns="0" bIns="0" rtlCol="0">
                  <a:spAutoFit/>
                </a:bodyPr>
                <a:lstStyle/>
                <a:p>
                  <a:pPr algn="ctr"/>
                  <a:r>
                    <a:rPr lang="es-AR" sz="800" dirty="0" smtClean="0"/>
                    <a:t>LAMINA</a:t>
                  </a:r>
                  <a:endParaRPr lang="es-AR" sz="800" dirty="0"/>
                </a:p>
              </p:txBody>
            </p:sp>
            <p:sp>
              <p:nvSpPr>
                <p:cNvPr id="129" name="128 CuadroTexto"/>
                <p:cNvSpPr txBox="1"/>
                <p:nvPr/>
              </p:nvSpPr>
              <p:spPr>
                <a:xfrm>
                  <a:off x="12044402" y="6372236"/>
                  <a:ext cx="571504" cy="571505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noAutofit/>
                </a:bodyPr>
                <a:lstStyle/>
                <a:p>
                  <a:pPr algn="ctr"/>
                  <a:r>
                    <a:rPr lang="es-AR" sz="3200" b="1" dirty="0" smtClean="0">
                      <a:latin typeface="Calibri Light" pitchFamily="34" charset="0"/>
                    </a:rPr>
                    <a:t>4</a:t>
                  </a:r>
                  <a:endParaRPr lang="es-AR" sz="3200" b="1" dirty="0">
                    <a:latin typeface="Calibri Light" pitchFamily="34" charset="0"/>
                  </a:endParaRPr>
                </a:p>
              </p:txBody>
            </p:sp>
            <p:sp>
              <p:nvSpPr>
                <p:cNvPr id="130" name="129 CuadroTexto"/>
                <p:cNvSpPr txBox="1"/>
                <p:nvPr/>
              </p:nvSpPr>
              <p:spPr>
                <a:xfrm>
                  <a:off x="8258188" y="6300798"/>
                  <a:ext cx="1285884" cy="159462"/>
                </a:xfrm>
                <a:prstGeom prst="rect">
                  <a:avLst/>
                </a:prstGeom>
                <a:noFill/>
              </p:spPr>
              <p:txBody>
                <a:bodyPr wrap="square" lIns="0" tIns="36000" rIns="0" bIns="0" rtlCol="0">
                  <a:spAutoFit/>
                </a:bodyPr>
                <a:lstStyle/>
                <a:p>
                  <a:r>
                    <a:rPr lang="es-ES" sz="800" dirty="0" smtClean="0"/>
                    <a:t>E S T U D I A N T E S</a:t>
                  </a:r>
                  <a:endParaRPr lang="es-AR" sz="800" dirty="0"/>
                </a:p>
              </p:txBody>
            </p:sp>
            <p:grpSp>
              <p:nvGrpSpPr>
                <p:cNvPr id="5" name="44 Grupo"/>
                <p:cNvGrpSpPr/>
                <p:nvPr/>
              </p:nvGrpSpPr>
              <p:grpSpPr>
                <a:xfrm>
                  <a:off x="8258188" y="6586550"/>
                  <a:ext cx="3571900" cy="215902"/>
                  <a:chOff x="8186750" y="6586550"/>
                  <a:chExt cx="3643338" cy="215902"/>
                </a:xfrm>
              </p:grpSpPr>
              <p:cxnSp>
                <p:nvCxnSpPr>
                  <p:cNvPr id="143" name="142 Conector recto"/>
                  <p:cNvCxnSpPr/>
                  <p:nvPr/>
                </p:nvCxnSpPr>
                <p:spPr>
                  <a:xfrm>
                    <a:off x="8186750" y="6586550"/>
                    <a:ext cx="2571768" cy="1588"/>
                  </a:xfrm>
                  <a:prstGeom prst="line">
                    <a:avLst/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4" name="143 Conector recto"/>
                  <p:cNvCxnSpPr/>
                  <p:nvPr/>
                </p:nvCxnSpPr>
                <p:spPr>
                  <a:xfrm>
                    <a:off x="8186750" y="6800864"/>
                    <a:ext cx="2571768" cy="1588"/>
                  </a:xfrm>
                  <a:prstGeom prst="line">
                    <a:avLst/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5" name="144 Conector recto"/>
                  <p:cNvCxnSpPr/>
                  <p:nvPr/>
                </p:nvCxnSpPr>
                <p:spPr>
                  <a:xfrm>
                    <a:off x="10901394" y="6800864"/>
                    <a:ext cx="928694" cy="1588"/>
                  </a:xfrm>
                  <a:prstGeom prst="line">
                    <a:avLst/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6" name="145 Conector recto"/>
                  <p:cNvCxnSpPr/>
                  <p:nvPr/>
                </p:nvCxnSpPr>
                <p:spPr>
                  <a:xfrm>
                    <a:off x="10901394" y="6586550"/>
                    <a:ext cx="928694" cy="1588"/>
                  </a:xfrm>
                  <a:prstGeom prst="line">
                    <a:avLst/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134" name="133 CuadroTexto"/>
                <p:cNvSpPr txBox="1"/>
                <p:nvPr/>
              </p:nvSpPr>
              <p:spPr>
                <a:xfrm>
                  <a:off x="8258188" y="6657988"/>
                  <a:ext cx="2500330" cy="172064"/>
                </a:xfrm>
                <a:prstGeom prst="rect">
                  <a:avLst/>
                </a:prstGeom>
                <a:noFill/>
              </p:spPr>
              <p:txBody>
                <a:bodyPr wrap="square" lIns="0" tIns="18000" rIns="0" bIns="0" rtlCol="0">
                  <a:spAutoFit/>
                </a:bodyPr>
                <a:lstStyle/>
                <a:p>
                  <a:r>
                    <a:rPr lang="es-ES" sz="1000" dirty="0" smtClean="0"/>
                    <a:t>APELLIDO NOMBRE _______________________</a:t>
                  </a:r>
                  <a:endParaRPr lang="es-AR" sz="1000" dirty="0"/>
                </a:p>
              </p:txBody>
            </p:sp>
            <p:cxnSp>
              <p:nvCxnSpPr>
                <p:cNvPr id="135" name="134 Conector recto"/>
                <p:cNvCxnSpPr/>
                <p:nvPr/>
              </p:nvCxnSpPr>
              <p:spPr>
                <a:xfrm rot="5400000">
                  <a:off x="7900998" y="6586550"/>
                  <a:ext cx="429422" cy="794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36" name="135 CuadroTexto"/>
                <p:cNvSpPr txBox="1"/>
                <p:nvPr/>
              </p:nvSpPr>
              <p:spPr>
                <a:xfrm>
                  <a:off x="10901394" y="6657988"/>
                  <a:ext cx="1142214" cy="172064"/>
                </a:xfrm>
                <a:prstGeom prst="rect">
                  <a:avLst/>
                </a:prstGeom>
                <a:noFill/>
              </p:spPr>
              <p:txBody>
                <a:bodyPr wrap="square" lIns="0" tIns="18000" rIns="0" bIns="0" rtlCol="0">
                  <a:spAutoFit/>
                </a:bodyPr>
                <a:lstStyle/>
                <a:p>
                  <a:r>
                    <a:rPr lang="es-ES" sz="1000" dirty="0" smtClean="0"/>
                    <a:t>LEGAJO ________</a:t>
                  </a:r>
                  <a:endParaRPr lang="es-AR" sz="1000" dirty="0"/>
                </a:p>
              </p:txBody>
            </p:sp>
            <p:sp>
              <p:nvSpPr>
                <p:cNvPr id="137" name="136 CuadroTexto"/>
                <p:cNvSpPr txBox="1"/>
                <p:nvPr/>
              </p:nvSpPr>
              <p:spPr>
                <a:xfrm>
                  <a:off x="1971644" y="6300798"/>
                  <a:ext cx="1214446" cy="159462"/>
                </a:xfrm>
                <a:prstGeom prst="rect">
                  <a:avLst/>
                </a:prstGeom>
                <a:noFill/>
              </p:spPr>
              <p:txBody>
                <a:bodyPr wrap="square" lIns="0" tIns="36000" rIns="0" bIns="0" rtlCol="0">
                  <a:spAutoFit/>
                </a:bodyPr>
                <a:lstStyle/>
                <a:p>
                  <a:r>
                    <a:rPr lang="es-ES" sz="800" dirty="0" smtClean="0"/>
                    <a:t>T I T U L O</a:t>
                  </a:r>
                  <a:endParaRPr lang="es-AR" sz="800" dirty="0"/>
                </a:p>
              </p:txBody>
            </p:sp>
            <p:cxnSp>
              <p:nvCxnSpPr>
                <p:cNvPr id="138" name="137 Conector recto"/>
                <p:cNvCxnSpPr/>
                <p:nvPr/>
              </p:nvCxnSpPr>
              <p:spPr>
                <a:xfrm rot="5400000">
                  <a:off x="1614851" y="6586153"/>
                  <a:ext cx="427834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9" name="138 Conector recto"/>
                <p:cNvCxnSpPr/>
                <p:nvPr/>
              </p:nvCxnSpPr>
              <p:spPr>
                <a:xfrm rot="5400000">
                  <a:off x="542884" y="6586550"/>
                  <a:ext cx="428628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41" name="140 CuadroTexto"/>
                <p:cNvSpPr txBox="1"/>
                <p:nvPr/>
              </p:nvSpPr>
              <p:spPr>
                <a:xfrm>
                  <a:off x="1971644" y="6586550"/>
                  <a:ext cx="6142874" cy="282573"/>
                </a:xfrm>
                <a:prstGeom prst="rect">
                  <a:avLst/>
                </a:prstGeom>
                <a:noFill/>
              </p:spPr>
              <p:txBody>
                <a:bodyPr wrap="square" lIns="0" tIns="36000" rIns="0" bIns="0" rtlCol="0">
                  <a:spAutoFit/>
                </a:bodyPr>
                <a:lstStyle/>
                <a:p>
                  <a:r>
                    <a:rPr lang="es-ES" sz="1600" dirty="0" smtClean="0"/>
                    <a:t>MODULACIÓN E IDENTIFICACIÓN DE ELEMENTOS ESTRUCTURALES </a:t>
                  </a:r>
                  <a:endParaRPr lang="es-AR" sz="1600" dirty="0"/>
                </a:p>
              </p:txBody>
            </p:sp>
            <p:pic>
              <p:nvPicPr>
                <p:cNvPr id="142" name="141 Imagen"/>
                <p:cNvPicPr>
                  <a:picLocks noChangeAspect="1"/>
                </p:cNvPicPr>
                <p:nvPr/>
              </p:nvPicPr>
              <p:blipFill>
                <a:blip r:embed="rId2" cstate="print">
                  <a:grayscl/>
                  <a:extLst>
                    <a:ext uri="{28A0092B-C50C-407E-A947-70E740481C1C}">
      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6se="http://schemas.microsoft.com/office/word/2015/wordml/symex" xmlns:w16cid="http://schemas.microsoft.com/office/word/2016/wordml/cid" xmlns:w15="http://schemas.microsoft.com/office/word/2012/wordml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am3d="http://schemas.microsoft.com/office/drawing/2017/model3d" xmlns:aink="http://schemas.microsoft.com/office/drawing/2016/ink" xmlns:mc="http://schemas.openxmlformats.org/markup-compatibility/2006" xmlns:cx8="http://schemas.microsoft.com/office/drawing/2016/5/14/chartex" xmlns:cx7="http://schemas.microsoft.com/office/drawing/2016/5/13/chartex" xmlns:cx6="http://schemas.microsoft.com/office/drawing/2016/5/12/chartex" xmlns:cx5="http://schemas.microsoft.com/office/drawing/2016/5/11/chartex" xmlns:cx4="http://schemas.microsoft.com/office/drawing/2016/5/10/chartex" xmlns:cx3="http://schemas.microsoft.com/office/drawing/2016/5/9/chartex" xmlns:cx2="http://schemas.microsoft.com/office/drawing/2015/10/21/chartex" xmlns:cx1="http://schemas.microsoft.com/office/drawing/2015/9/8/chartex" xmlns:cx="http://schemas.microsoft.com/office/drawing/2014/chartex" xmlns:wpc="http://schemas.microsoft.com/office/word/2010/wordprocessingCanvas" xmlns="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57132" y="6372236"/>
                  <a:ext cx="452745" cy="431915"/>
                </a:xfrm>
                <a:prstGeom prst="rect">
                  <a:avLst/>
                </a:prstGeom>
              </p:spPr>
            </p:pic>
          </p:grpSp>
          <p:cxnSp>
            <p:nvCxnSpPr>
              <p:cNvPr id="106" name="105 Conector recto"/>
              <p:cNvCxnSpPr/>
              <p:nvPr/>
            </p:nvCxnSpPr>
            <p:spPr>
              <a:xfrm rot="5400000" flipH="1" flipV="1">
                <a:off x="-4101380" y="4514848"/>
                <a:ext cx="8573354" cy="794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8" name="107 Conector recto"/>
              <p:cNvCxnSpPr/>
              <p:nvPr/>
            </p:nvCxnSpPr>
            <p:spPr>
              <a:xfrm rot="5400000" flipH="1" flipV="1">
                <a:off x="8329229" y="4515245"/>
                <a:ext cx="8573354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0" name="109 Conector recto"/>
              <p:cNvCxnSpPr/>
              <p:nvPr/>
            </p:nvCxnSpPr>
            <p:spPr>
              <a:xfrm>
                <a:off x="185694" y="228568"/>
                <a:ext cx="12430212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9" name="78 CuadroTexto"/>
            <p:cNvSpPr txBox="1"/>
            <p:nvPr/>
          </p:nvSpPr>
          <p:spPr>
            <a:xfrm>
              <a:off x="7615246" y="8872566"/>
              <a:ext cx="500066" cy="405683"/>
            </a:xfrm>
            <a:prstGeom prst="rect">
              <a:avLst/>
            </a:prstGeom>
            <a:noFill/>
          </p:spPr>
          <p:txBody>
            <a:bodyPr wrap="square" lIns="0" tIns="36000" rIns="0" bIns="0" rtlCol="0">
              <a:spAutoFit/>
            </a:bodyPr>
            <a:lstStyle/>
            <a:p>
              <a:pPr algn="ctr"/>
              <a:r>
                <a:rPr lang="es-ES" sz="800" dirty="0" smtClean="0"/>
                <a:t>ESCALA</a:t>
              </a:r>
            </a:p>
            <a:p>
              <a:pPr algn="ctr"/>
              <a:r>
                <a:rPr lang="es-ES" sz="1600" dirty="0" smtClean="0"/>
                <a:t>LIBRE</a:t>
              </a:r>
              <a:endParaRPr lang="es-AR" sz="1600" dirty="0"/>
            </a:p>
          </p:txBody>
        </p:sp>
        <p:cxnSp>
          <p:nvCxnSpPr>
            <p:cNvPr id="80" name="79 Conector recto"/>
            <p:cNvCxnSpPr/>
            <p:nvPr/>
          </p:nvCxnSpPr>
          <p:spPr>
            <a:xfrm rot="5400000">
              <a:off x="7400932" y="9086880"/>
              <a:ext cx="429422" cy="79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80 Conector recto"/>
            <p:cNvCxnSpPr/>
            <p:nvPr/>
          </p:nvCxnSpPr>
          <p:spPr>
            <a:xfrm rot="5400000">
              <a:off x="1615645" y="9086483"/>
              <a:ext cx="427834" cy="158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81 Conector recto"/>
            <p:cNvCxnSpPr/>
            <p:nvPr/>
          </p:nvCxnSpPr>
          <p:spPr>
            <a:xfrm rot="5400000">
              <a:off x="543678" y="9086880"/>
              <a:ext cx="428628" cy="158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83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 l="25981" t="12178" r="51149" b="62948"/>
            <a:stretch>
              <a:fillRect/>
            </a:stretch>
          </p:blipFill>
          <p:spPr bwMode="auto">
            <a:xfrm>
              <a:off x="828636" y="8872566"/>
              <a:ext cx="428628" cy="4391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cxnSp>
          <p:nvCxnSpPr>
            <p:cNvPr id="84" name="83 Conector recto"/>
            <p:cNvCxnSpPr/>
            <p:nvPr/>
          </p:nvCxnSpPr>
          <p:spPr>
            <a:xfrm rot="5400000">
              <a:off x="1115182" y="9086086"/>
              <a:ext cx="428628" cy="158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5" name="84 CuadroTexto"/>
            <p:cNvSpPr txBox="1"/>
            <p:nvPr/>
          </p:nvSpPr>
          <p:spPr>
            <a:xfrm>
              <a:off x="1328702" y="8944004"/>
              <a:ext cx="500066" cy="42862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ctr"/>
              <a:r>
                <a:rPr lang="es-AR" sz="2000" b="1" dirty="0" smtClean="0">
                  <a:latin typeface="Calibri Light" pitchFamily="34" charset="0"/>
                </a:rPr>
                <a:t>TP4</a:t>
              </a:r>
              <a:endParaRPr lang="es-AR" sz="2000" b="1" dirty="0">
                <a:latin typeface="Calibri Light" pitchFamily="34" charset="0"/>
              </a:endParaRPr>
            </a:p>
          </p:txBody>
        </p:sp>
      </p:grpSp>
      <p:sp>
        <p:nvSpPr>
          <p:cNvPr id="147" name="146 CuadroTexto"/>
          <p:cNvSpPr txBox="1"/>
          <p:nvPr/>
        </p:nvSpPr>
        <p:spPr>
          <a:xfrm>
            <a:off x="8258188" y="8944004"/>
            <a:ext cx="2500330" cy="172064"/>
          </a:xfrm>
          <a:prstGeom prst="rect">
            <a:avLst/>
          </a:prstGeom>
          <a:noFill/>
        </p:spPr>
        <p:txBody>
          <a:bodyPr wrap="square" lIns="0" tIns="18000" rIns="0" bIns="0" rtlCol="0">
            <a:spAutoFit/>
          </a:bodyPr>
          <a:lstStyle/>
          <a:p>
            <a:r>
              <a:rPr lang="es-ES" sz="1000" dirty="0" smtClean="0"/>
              <a:t>APELLIDO NOMBRE _______________________</a:t>
            </a:r>
            <a:endParaRPr lang="es-AR" sz="1000" dirty="0"/>
          </a:p>
        </p:txBody>
      </p:sp>
      <p:sp>
        <p:nvSpPr>
          <p:cNvPr id="148" name="147 CuadroTexto"/>
          <p:cNvSpPr txBox="1"/>
          <p:nvPr/>
        </p:nvSpPr>
        <p:spPr>
          <a:xfrm>
            <a:off x="10901394" y="8944004"/>
            <a:ext cx="1142214" cy="172064"/>
          </a:xfrm>
          <a:prstGeom prst="rect">
            <a:avLst/>
          </a:prstGeom>
          <a:noFill/>
        </p:spPr>
        <p:txBody>
          <a:bodyPr wrap="square" lIns="0" tIns="18000" rIns="0" bIns="0" rtlCol="0">
            <a:spAutoFit/>
          </a:bodyPr>
          <a:lstStyle/>
          <a:p>
            <a:r>
              <a:rPr lang="es-ES" sz="1000" dirty="0" smtClean="0"/>
              <a:t>LEGAJO ________</a:t>
            </a:r>
            <a:endParaRPr lang="es-AR" sz="1000" dirty="0"/>
          </a:p>
        </p:txBody>
      </p:sp>
      <p:sp>
        <p:nvSpPr>
          <p:cNvPr id="40" name="39 CuadroTexto"/>
          <p:cNvSpPr txBox="1"/>
          <p:nvPr/>
        </p:nvSpPr>
        <p:spPr>
          <a:xfrm>
            <a:off x="1972438" y="8872567"/>
            <a:ext cx="5999998" cy="282573"/>
          </a:xfrm>
          <a:prstGeom prst="rect">
            <a:avLst/>
          </a:prstGeom>
          <a:noFill/>
        </p:spPr>
        <p:txBody>
          <a:bodyPr wrap="square" lIns="0" tIns="36000" rIns="0" bIns="0" rtlCol="0">
            <a:spAutoFit/>
          </a:bodyPr>
          <a:lstStyle/>
          <a:p>
            <a:r>
              <a:rPr lang="pt-BR" sz="1600" dirty="0" smtClean="0"/>
              <a:t>PROPUESTA: ESQUEMAS Y FOTOS DE MAQUETA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1204</TotalTime>
  <Words>212</Words>
  <Application>Microsoft Office PowerPoint</Application>
  <PresentationFormat>Papel A3 (297 x 420 mm)</PresentationFormat>
  <Paragraphs>62</Paragraphs>
  <Slides>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5" baseType="lpstr">
      <vt:lpstr>Tema de Office</vt:lpstr>
      <vt:lpstr>Diapositiva 1</vt:lpstr>
      <vt:lpstr>Diapositiva 2</vt:lpstr>
      <vt:lpstr>Diapositiva 3</vt:lpstr>
      <vt:lpstr>Diapositiva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Hernan</dc:creator>
  <cp:lastModifiedBy>Hernan</cp:lastModifiedBy>
  <cp:revision>134</cp:revision>
  <dcterms:created xsi:type="dcterms:W3CDTF">2020-04-08T00:33:50Z</dcterms:created>
  <dcterms:modified xsi:type="dcterms:W3CDTF">2021-05-11T14:44:34Z</dcterms:modified>
</cp:coreProperties>
</file>