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61" r:id="rId2"/>
    <p:sldId id="262" r:id="rId3"/>
    <p:sldId id="263" r:id="rId4"/>
  </p:sldIdLst>
  <p:sldSz cx="12801600" cy="9601200" type="A3"/>
  <p:notesSz cx="6858000" cy="9144000"/>
  <p:defaultTextStyle>
    <a:defPPr>
      <a:defRPr lang="es-AR"/>
    </a:defPPr>
    <a:lvl1pPr marL="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620"/>
    <p:restoredTop sz="95878" autoAdjust="0"/>
  </p:normalViewPr>
  <p:slideViewPr>
    <p:cSldViewPr>
      <p:cViewPr>
        <p:scale>
          <a:sx n="75" d="100"/>
          <a:sy n="75" d="100"/>
        </p:scale>
        <p:origin x="-834" y="-78"/>
      </p:cViewPr>
      <p:guideLst>
        <p:guide orient="horz" pos="3024"/>
        <p:guide pos="403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6" d="100"/>
        <a:sy n="3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9AC7E0-681D-456E-9EFB-F6BE43614685}" type="datetimeFigureOut">
              <a:rPr lang="es-AR" smtClean="0"/>
              <a:pPr/>
              <a:t>29/04/2023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F4ABE-455D-4C0B-90FB-A49156CECBBE}" type="slidenum">
              <a:rPr lang="es-AR" smtClean="0"/>
              <a:pPr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29/04/2023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29/04/2023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11238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011238" y="4069399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29/04/2023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895669" y="3135948"/>
            <a:ext cx="7958772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9067800" y="3135948"/>
            <a:ext cx="7958773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29/04/2023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503036" y="2149158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503036" y="3044825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29/04/2023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29/04/2023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29/04/2023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0081" y="382270"/>
            <a:ext cx="4211638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05070" y="382271"/>
            <a:ext cx="7156450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40081" y="2009141"/>
            <a:ext cx="4211638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29/04/2023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29/04/2023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29/04/2023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12994959" y="537845"/>
            <a:ext cx="4031615" cy="1147032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895668" y="537845"/>
            <a:ext cx="11885930" cy="1147032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29/04/2023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309975-9E1F-41DA-A5BA-5491F5B48DB5}" type="datetimeFigureOut">
              <a:rPr lang="es-AR" smtClean="0"/>
              <a:pPr/>
              <a:t>29/04/2023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160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0" hangingPunct="1">
        <a:spcBef>
          <a:spcPct val="20000"/>
        </a:spcBef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0" hangingPunct="1">
        <a:spcBef>
          <a:spcPct val="20000"/>
        </a:spcBef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2" name="111 Conector recto"/>
          <p:cNvCxnSpPr/>
          <p:nvPr/>
        </p:nvCxnSpPr>
        <p:spPr>
          <a:xfrm>
            <a:off x="186488" y="8801128"/>
            <a:ext cx="12430212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112 Conector recto"/>
          <p:cNvCxnSpPr/>
          <p:nvPr/>
        </p:nvCxnSpPr>
        <p:spPr>
          <a:xfrm>
            <a:off x="186488" y="9372632"/>
            <a:ext cx="12430212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114 Conector recto"/>
          <p:cNvCxnSpPr/>
          <p:nvPr/>
        </p:nvCxnSpPr>
        <p:spPr>
          <a:xfrm rot="5400000">
            <a:off x="-99264" y="9086880"/>
            <a:ext cx="57150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117 Conector recto"/>
          <p:cNvCxnSpPr/>
          <p:nvPr/>
        </p:nvCxnSpPr>
        <p:spPr>
          <a:xfrm rot="5400000">
            <a:off x="12331742" y="9086086"/>
            <a:ext cx="57150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119 Conector recto"/>
          <p:cNvCxnSpPr>
            <a:stCxn id="122" idx="1"/>
          </p:cNvCxnSpPr>
          <p:nvPr/>
        </p:nvCxnSpPr>
        <p:spPr>
          <a:xfrm rot="10800000" flipV="1">
            <a:off x="12045196" y="8880858"/>
            <a:ext cx="1588" cy="42033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121 CuadroTexto"/>
          <p:cNvSpPr txBox="1"/>
          <p:nvPr/>
        </p:nvSpPr>
        <p:spPr>
          <a:xfrm>
            <a:off x="12045196" y="8801128"/>
            <a:ext cx="571504" cy="159462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algn="ctr"/>
            <a:r>
              <a:rPr lang="es-AR" sz="800" dirty="0" smtClean="0"/>
              <a:t>LAMINA</a:t>
            </a:r>
            <a:endParaRPr lang="es-AR" sz="800" dirty="0"/>
          </a:p>
        </p:txBody>
      </p:sp>
      <p:sp>
        <p:nvSpPr>
          <p:cNvPr id="129" name="128 CuadroTexto"/>
          <p:cNvSpPr txBox="1"/>
          <p:nvPr/>
        </p:nvSpPr>
        <p:spPr>
          <a:xfrm>
            <a:off x="12045196" y="8872566"/>
            <a:ext cx="571504" cy="57150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s-AR" sz="3200" b="1" dirty="0" smtClean="0">
                <a:latin typeface="Calibri Light" pitchFamily="34" charset="0"/>
              </a:rPr>
              <a:t>1</a:t>
            </a:r>
            <a:endParaRPr lang="es-AR" sz="3200" b="1" dirty="0">
              <a:latin typeface="Calibri Light" pitchFamily="34" charset="0"/>
            </a:endParaRPr>
          </a:p>
        </p:txBody>
      </p:sp>
      <p:sp>
        <p:nvSpPr>
          <p:cNvPr id="130" name="129 CuadroTexto"/>
          <p:cNvSpPr txBox="1"/>
          <p:nvPr/>
        </p:nvSpPr>
        <p:spPr>
          <a:xfrm>
            <a:off x="8258982" y="8801128"/>
            <a:ext cx="1285884" cy="159462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es-ES" sz="800" dirty="0" smtClean="0"/>
              <a:t>E S T U D I A N T E </a:t>
            </a:r>
            <a:endParaRPr lang="es-AR" sz="800" dirty="0"/>
          </a:p>
        </p:txBody>
      </p:sp>
      <p:cxnSp>
        <p:nvCxnSpPr>
          <p:cNvPr id="135" name="134 Conector recto"/>
          <p:cNvCxnSpPr/>
          <p:nvPr/>
        </p:nvCxnSpPr>
        <p:spPr>
          <a:xfrm rot="5400000">
            <a:off x="7901792" y="9086880"/>
            <a:ext cx="429422" cy="79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136 CuadroTexto"/>
          <p:cNvSpPr txBox="1"/>
          <p:nvPr/>
        </p:nvSpPr>
        <p:spPr>
          <a:xfrm>
            <a:off x="2620510" y="8801128"/>
            <a:ext cx="1214446" cy="159462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es-ES" sz="800" dirty="0" smtClean="0"/>
              <a:t>T I T U L O</a:t>
            </a:r>
            <a:endParaRPr lang="es-AR" sz="800" dirty="0"/>
          </a:p>
        </p:txBody>
      </p:sp>
      <p:cxnSp>
        <p:nvCxnSpPr>
          <p:cNvPr id="106" name="105 Conector recto"/>
          <p:cNvCxnSpPr/>
          <p:nvPr/>
        </p:nvCxnSpPr>
        <p:spPr>
          <a:xfrm rot="5400000" flipH="1" flipV="1">
            <a:off x="-4101380" y="4514848"/>
            <a:ext cx="8573354" cy="79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107 Conector recto"/>
          <p:cNvCxnSpPr/>
          <p:nvPr/>
        </p:nvCxnSpPr>
        <p:spPr>
          <a:xfrm rot="5400000" flipH="1" flipV="1">
            <a:off x="8329229" y="4515245"/>
            <a:ext cx="857335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109 Conector recto"/>
          <p:cNvCxnSpPr/>
          <p:nvPr/>
        </p:nvCxnSpPr>
        <p:spPr>
          <a:xfrm>
            <a:off x="185694" y="228568"/>
            <a:ext cx="12430212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42 Conector recto"/>
          <p:cNvCxnSpPr/>
          <p:nvPr/>
        </p:nvCxnSpPr>
        <p:spPr>
          <a:xfrm rot="5400000">
            <a:off x="-99264" y="9086880"/>
            <a:ext cx="57150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43 Conector recto"/>
          <p:cNvCxnSpPr/>
          <p:nvPr/>
        </p:nvCxnSpPr>
        <p:spPr>
          <a:xfrm rot="5400000">
            <a:off x="2263717" y="9086483"/>
            <a:ext cx="42783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44 Conector recto"/>
          <p:cNvCxnSpPr/>
          <p:nvPr/>
        </p:nvCxnSpPr>
        <p:spPr>
          <a:xfrm rot="5400000">
            <a:off x="2263717" y="9086483"/>
            <a:ext cx="42783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45 Conector recto"/>
          <p:cNvCxnSpPr/>
          <p:nvPr/>
        </p:nvCxnSpPr>
        <p:spPr>
          <a:xfrm rot="5400000">
            <a:off x="1763254" y="9086086"/>
            <a:ext cx="428628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46 CuadroTexto"/>
          <p:cNvSpPr txBox="1"/>
          <p:nvPr/>
        </p:nvSpPr>
        <p:spPr>
          <a:xfrm>
            <a:off x="1976774" y="8944004"/>
            <a:ext cx="500066" cy="42862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s-AR" sz="2000" b="1" dirty="0" smtClean="0">
                <a:latin typeface="Calibri Light" pitchFamily="34" charset="0"/>
              </a:rPr>
              <a:t>TP5</a:t>
            </a:r>
            <a:endParaRPr lang="es-AR" sz="2000" b="1" dirty="0">
              <a:latin typeface="Calibri Light" pitchFamily="34" charset="0"/>
            </a:endParaRPr>
          </a:p>
        </p:txBody>
      </p:sp>
      <p:grpSp>
        <p:nvGrpSpPr>
          <p:cNvPr id="48" name="47 Grupo"/>
          <p:cNvGrpSpPr/>
          <p:nvPr/>
        </p:nvGrpSpPr>
        <p:grpSpPr>
          <a:xfrm>
            <a:off x="424136" y="8925371"/>
            <a:ext cx="1440160" cy="339725"/>
            <a:chOff x="640160" y="7896944"/>
            <a:chExt cx="1440160" cy="339725"/>
          </a:xfrm>
        </p:grpSpPr>
        <p:pic>
          <p:nvPicPr>
            <p:cNvPr id="49" name="Picture 3" descr="C:\Users\Usuario\Desktop\LOGOS 3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160" y="7968952"/>
              <a:ext cx="725224" cy="216024"/>
            </a:xfrm>
            <a:prstGeom prst="rect">
              <a:avLst/>
            </a:prstGeom>
            <a:noFill/>
          </p:spPr>
        </p:pic>
        <p:pic>
          <p:nvPicPr>
            <p:cNvPr id="50" name="Picture 5" descr="https://encrypted-tbn0.gstatic.com/images?q=tbn:ANd9GcSwKYvmWGeV-TOHhPcNSOafhAAGZrzksP6m6g&amp;usqp=CAU"/>
            <p:cNvPicPr>
              <a:picLocks noChangeAspect="1" noChangeArrowheads="1"/>
            </p:cNvPicPr>
            <p:nvPr/>
          </p:nvPicPr>
          <p:blipFill>
            <a:blip r:embed="rId3" cstate="print">
              <a:lum bright="20000"/>
            </a:blip>
            <a:srcRect l="6448" r="54866"/>
            <a:stretch>
              <a:fillRect/>
            </a:stretch>
          </p:blipFill>
          <p:spPr bwMode="auto">
            <a:xfrm>
              <a:off x="1504256" y="7896944"/>
              <a:ext cx="576064" cy="339725"/>
            </a:xfrm>
            <a:prstGeom prst="rect">
              <a:avLst/>
            </a:prstGeom>
            <a:noFill/>
          </p:spPr>
        </p:pic>
        <p:cxnSp>
          <p:nvCxnSpPr>
            <p:cNvPr id="51" name="50 Conector recto"/>
            <p:cNvCxnSpPr/>
            <p:nvPr/>
          </p:nvCxnSpPr>
          <p:spPr>
            <a:xfrm>
              <a:off x="1432248" y="7968952"/>
              <a:ext cx="0" cy="211810"/>
            </a:xfrm>
            <a:prstGeom prst="line">
              <a:avLst/>
            </a:prstGeom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34 CuadroTexto"/>
          <p:cNvSpPr txBox="1"/>
          <p:nvPr/>
        </p:nvSpPr>
        <p:spPr>
          <a:xfrm>
            <a:off x="185694" y="442882"/>
            <a:ext cx="57864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600" dirty="0" smtClean="0">
                <a:solidFill>
                  <a:schemeClr val="bg1">
                    <a:lumMod val="50000"/>
                  </a:schemeClr>
                </a:solidFill>
              </a:rPr>
              <a:t>     RECONOCIMIENTO DE CLIMAS Y CRITERIOS DE CERRAMIENTO</a:t>
            </a:r>
            <a:endParaRPr lang="es-AR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35 CuadroTexto"/>
          <p:cNvSpPr txBox="1"/>
          <p:nvPr/>
        </p:nvSpPr>
        <p:spPr>
          <a:xfrm>
            <a:off x="185694" y="3157526"/>
            <a:ext cx="58579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600" dirty="0" smtClean="0">
                <a:solidFill>
                  <a:schemeClr val="bg1">
                    <a:lumMod val="50000"/>
                  </a:schemeClr>
                </a:solidFill>
              </a:rPr>
              <a:t>     SISTEMAS DE ENVOLVENTES / APERTURA Y CIERRE</a:t>
            </a:r>
            <a:endParaRPr lang="es-AR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7" name="36 CuadroTexto"/>
          <p:cNvSpPr txBox="1"/>
          <p:nvPr/>
        </p:nvSpPr>
        <p:spPr>
          <a:xfrm>
            <a:off x="185694" y="5943608"/>
            <a:ext cx="58579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600" dirty="0" smtClean="0">
                <a:solidFill>
                  <a:schemeClr val="bg1">
                    <a:lumMod val="50000"/>
                  </a:schemeClr>
                </a:solidFill>
              </a:rPr>
              <a:t>     RELACIÓN ESTRUCTURA Y CERRAMIENTO</a:t>
            </a:r>
            <a:endParaRPr lang="es-AR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8" name="37 CuadroTexto"/>
          <p:cNvSpPr txBox="1"/>
          <p:nvPr/>
        </p:nvSpPr>
        <p:spPr>
          <a:xfrm>
            <a:off x="6757990" y="442882"/>
            <a:ext cx="58579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600" dirty="0" smtClean="0">
                <a:solidFill>
                  <a:schemeClr val="bg1">
                    <a:lumMod val="50000"/>
                  </a:schemeClr>
                </a:solidFill>
              </a:rPr>
              <a:t>	CONTROL DEL ESPACIO Y CONFORT</a:t>
            </a:r>
            <a:endParaRPr lang="es-AR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" name="38 CuadroTexto"/>
          <p:cNvSpPr txBox="1"/>
          <p:nvPr/>
        </p:nvSpPr>
        <p:spPr>
          <a:xfrm>
            <a:off x="6757990" y="4657724"/>
            <a:ext cx="58579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600" dirty="0" smtClean="0">
                <a:solidFill>
                  <a:schemeClr val="bg1">
                    <a:lumMod val="50000"/>
                  </a:schemeClr>
                </a:solidFill>
              </a:rPr>
              <a:t>	DEFINICIÓN MATERIAL DEL CERRAMIENTO</a:t>
            </a:r>
            <a:endParaRPr lang="es-AR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0" name="39 CuadroTexto"/>
          <p:cNvSpPr txBox="1"/>
          <p:nvPr/>
        </p:nvSpPr>
        <p:spPr>
          <a:xfrm>
            <a:off x="8258982" y="9158318"/>
            <a:ext cx="2500330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APELLIDO NOMBRE _______________________</a:t>
            </a:r>
            <a:endParaRPr lang="es-AR" sz="1000" dirty="0"/>
          </a:p>
        </p:txBody>
      </p:sp>
      <p:sp>
        <p:nvSpPr>
          <p:cNvPr id="42" name="41 CuadroTexto"/>
          <p:cNvSpPr txBox="1"/>
          <p:nvPr/>
        </p:nvSpPr>
        <p:spPr>
          <a:xfrm>
            <a:off x="10902188" y="9158318"/>
            <a:ext cx="1142214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LEGAJO ________</a:t>
            </a:r>
            <a:endParaRPr lang="es-AR" sz="1000" dirty="0"/>
          </a:p>
        </p:txBody>
      </p:sp>
      <p:sp>
        <p:nvSpPr>
          <p:cNvPr id="52" name="51 CuadroTexto"/>
          <p:cNvSpPr txBox="1"/>
          <p:nvPr/>
        </p:nvSpPr>
        <p:spPr>
          <a:xfrm>
            <a:off x="2562182" y="8872567"/>
            <a:ext cx="5999998" cy="282573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pt-BR" sz="1600" dirty="0" smtClean="0"/>
              <a:t>ENVOLVENTES Y CLIMA</a:t>
            </a:r>
          </a:p>
        </p:txBody>
      </p:sp>
      <p:sp>
        <p:nvSpPr>
          <p:cNvPr id="53" name="52 CuadroTexto"/>
          <p:cNvSpPr txBox="1"/>
          <p:nvPr/>
        </p:nvSpPr>
        <p:spPr>
          <a:xfrm>
            <a:off x="2562182" y="9086880"/>
            <a:ext cx="6142874" cy="282573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es-ES" sz="1600" dirty="0" smtClean="0"/>
              <a:t>ANALISIS DE OBRA: </a:t>
            </a:r>
            <a:r>
              <a:rPr lang="pt-BR" sz="1600" dirty="0" err="1" smtClean="0"/>
              <a:t>Residencia</a:t>
            </a:r>
            <a:r>
              <a:rPr lang="pt-BR" sz="1600" dirty="0" smtClean="0"/>
              <a:t> </a:t>
            </a:r>
            <a:r>
              <a:rPr lang="pt-BR" sz="1600" dirty="0" err="1" smtClean="0"/>
              <a:t>R.R.</a:t>
            </a:r>
            <a:r>
              <a:rPr lang="pt-BR" sz="1600" dirty="0" smtClean="0"/>
              <a:t> / Andrade </a:t>
            </a:r>
            <a:r>
              <a:rPr lang="pt-BR" sz="1600" dirty="0" err="1" smtClean="0"/>
              <a:t>Morettin</a:t>
            </a:r>
            <a:r>
              <a:rPr lang="pt-BR" sz="1600" dirty="0" smtClean="0"/>
              <a:t> </a:t>
            </a:r>
            <a:r>
              <a:rPr lang="pt-BR" sz="1600" dirty="0" err="1" smtClean="0"/>
              <a:t>Arqs</a:t>
            </a:r>
            <a:r>
              <a:rPr lang="pt-BR" sz="1600" dirty="0" smtClean="0"/>
              <a:t>.</a:t>
            </a:r>
            <a:r>
              <a:rPr lang="es-ES" sz="1600" dirty="0" smtClean="0"/>
              <a:t> </a:t>
            </a:r>
            <a:endParaRPr lang="es-AR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2" name="111 Conector recto"/>
          <p:cNvCxnSpPr/>
          <p:nvPr/>
        </p:nvCxnSpPr>
        <p:spPr>
          <a:xfrm>
            <a:off x="186488" y="8801128"/>
            <a:ext cx="12430212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112 Conector recto"/>
          <p:cNvCxnSpPr/>
          <p:nvPr/>
        </p:nvCxnSpPr>
        <p:spPr>
          <a:xfrm>
            <a:off x="186488" y="9372632"/>
            <a:ext cx="12430212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114 Conector recto"/>
          <p:cNvCxnSpPr/>
          <p:nvPr/>
        </p:nvCxnSpPr>
        <p:spPr>
          <a:xfrm rot="5400000">
            <a:off x="-99264" y="9086880"/>
            <a:ext cx="57150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117 Conector recto"/>
          <p:cNvCxnSpPr/>
          <p:nvPr/>
        </p:nvCxnSpPr>
        <p:spPr>
          <a:xfrm rot="5400000">
            <a:off x="12331742" y="9086086"/>
            <a:ext cx="57150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119 Conector recto"/>
          <p:cNvCxnSpPr>
            <a:stCxn id="122" idx="1"/>
          </p:cNvCxnSpPr>
          <p:nvPr/>
        </p:nvCxnSpPr>
        <p:spPr>
          <a:xfrm rot="10800000" flipV="1">
            <a:off x="12045196" y="8880858"/>
            <a:ext cx="1588" cy="42033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121 CuadroTexto"/>
          <p:cNvSpPr txBox="1"/>
          <p:nvPr/>
        </p:nvSpPr>
        <p:spPr>
          <a:xfrm>
            <a:off x="12045196" y="8801128"/>
            <a:ext cx="571504" cy="159462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algn="ctr"/>
            <a:r>
              <a:rPr lang="es-AR" sz="800" dirty="0" smtClean="0"/>
              <a:t>LAMINA</a:t>
            </a:r>
            <a:endParaRPr lang="es-AR" sz="800" dirty="0"/>
          </a:p>
        </p:txBody>
      </p:sp>
      <p:sp>
        <p:nvSpPr>
          <p:cNvPr id="129" name="128 CuadroTexto"/>
          <p:cNvSpPr txBox="1"/>
          <p:nvPr/>
        </p:nvSpPr>
        <p:spPr>
          <a:xfrm>
            <a:off x="12045196" y="8872566"/>
            <a:ext cx="571504" cy="57150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s-AR" sz="3200" b="1" dirty="0" smtClean="0">
                <a:latin typeface="Calibri Light" pitchFamily="34" charset="0"/>
              </a:rPr>
              <a:t>2</a:t>
            </a:r>
            <a:endParaRPr lang="es-AR" sz="3200" b="1" dirty="0">
              <a:latin typeface="Calibri Light" pitchFamily="34" charset="0"/>
            </a:endParaRPr>
          </a:p>
        </p:txBody>
      </p:sp>
      <p:sp>
        <p:nvSpPr>
          <p:cNvPr id="130" name="129 CuadroTexto"/>
          <p:cNvSpPr txBox="1"/>
          <p:nvPr/>
        </p:nvSpPr>
        <p:spPr>
          <a:xfrm>
            <a:off x="8258982" y="8801128"/>
            <a:ext cx="1285884" cy="159462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es-ES" sz="800" dirty="0" smtClean="0"/>
              <a:t>E S T U D I A N T E </a:t>
            </a:r>
            <a:endParaRPr lang="es-AR" sz="800" dirty="0"/>
          </a:p>
        </p:txBody>
      </p:sp>
      <p:cxnSp>
        <p:nvCxnSpPr>
          <p:cNvPr id="135" name="134 Conector recto"/>
          <p:cNvCxnSpPr/>
          <p:nvPr/>
        </p:nvCxnSpPr>
        <p:spPr>
          <a:xfrm rot="5400000">
            <a:off x="7901792" y="9086880"/>
            <a:ext cx="429422" cy="79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136 CuadroTexto"/>
          <p:cNvSpPr txBox="1"/>
          <p:nvPr/>
        </p:nvSpPr>
        <p:spPr>
          <a:xfrm>
            <a:off x="2620510" y="8801128"/>
            <a:ext cx="1214446" cy="159462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es-ES" sz="800" dirty="0" smtClean="0"/>
              <a:t>T I T U L O</a:t>
            </a:r>
            <a:endParaRPr lang="es-AR" sz="800" dirty="0"/>
          </a:p>
        </p:txBody>
      </p:sp>
      <p:cxnSp>
        <p:nvCxnSpPr>
          <p:cNvPr id="106" name="105 Conector recto"/>
          <p:cNvCxnSpPr/>
          <p:nvPr/>
        </p:nvCxnSpPr>
        <p:spPr>
          <a:xfrm rot="5400000" flipH="1" flipV="1">
            <a:off x="-4101380" y="4514848"/>
            <a:ext cx="8573354" cy="79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107 Conector recto"/>
          <p:cNvCxnSpPr/>
          <p:nvPr/>
        </p:nvCxnSpPr>
        <p:spPr>
          <a:xfrm rot="5400000" flipH="1" flipV="1">
            <a:off x="8329229" y="4515245"/>
            <a:ext cx="857335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109 Conector recto"/>
          <p:cNvCxnSpPr/>
          <p:nvPr/>
        </p:nvCxnSpPr>
        <p:spPr>
          <a:xfrm>
            <a:off x="185694" y="228568"/>
            <a:ext cx="12430212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42 Conector recto"/>
          <p:cNvCxnSpPr/>
          <p:nvPr/>
        </p:nvCxnSpPr>
        <p:spPr>
          <a:xfrm rot="5400000">
            <a:off x="-99264" y="9086880"/>
            <a:ext cx="57150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43 Conector recto"/>
          <p:cNvCxnSpPr/>
          <p:nvPr/>
        </p:nvCxnSpPr>
        <p:spPr>
          <a:xfrm rot="5400000">
            <a:off x="2263717" y="9086483"/>
            <a:ext cx="42783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44 Conector recto"/>
          <p:cNvCxnSpPr/>
          <p:nvPr/>
        </p:nvCxnSpPr>
        <p:spPr>
          <a:xfrm rot="5400000">
            <a:off x="2263717" y="9086483"/>
            <a:ext cx="42783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45 Conector recto"/>
          <p:cNvCxnSpPr/>
          <p:nvPr/>
        </p:nvCxnSpPr>
        <p:spPr>
          <a:xfrm rot="5400000">
            <a:off x="1763254" y="9086086"/>
            <a:ext cx="428628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46 CuadroTexto"/>
          <p:cNvSpPr txBox="1"/>
          <p:nvPr/>
        </p:nvSpPr>
        <p:spPr>
          <a:xfrm>
            <a:off x="1976774" y="8944004"/>
            <a:ext cx="500066" cy="42862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s-AR" sz="2000" b="1" dirty="0" smtClean="0">
                <a:latin typeface="Calibri Light" pitchFamily="34" charset="0"/>
              </a:rPr>
              <a:t>TP5</a:t>
            </a:r>
            <a:endParaRPr lang="es-AR" sz="2000" b="1" dirty="0">
              <a:latin typeface="Calibri Light" pitchFamily="34" charset="0"/>
            </a:endParaRPr>
          </a:p>
        </p:txBody>
      </p:sp>
      <p:grpSp>
        <p:nvGrpSpPr>
          <p:cNvPr id="2" name="47 Grupo"/>
          <p:cNvGrpSpPr/>
          <p:nvPr/>
        </p:nvGrpSpPr>
        <p:grpSpPr>
          <a:xfrm>
            <a:off x="424136" y="8925371"/>
            <a:ext cx="1440160" cy="339725"/>
            <a:chOff x="640160" y="7896944"/>
            <a:chExt cx="1440160" cy="339725"/>
          </a:xfrm>
        </p:grpSpPr>
        <p:pic>
          <p:nvPicPr>
            <p:cNvPr id="49" name="Picture 3" descr="C:\Users\Usuario\Desktop\LOGOS 3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160" y="7968952"/>
              <a:ext cx="725224" cy="216024"/>
            </a:xfrm>
            <a:prstGeom prst="rect">
              <a:avLst/>
            </a:prstGeom>
            <a:noFill/>
          </p:spPr>
        </p:pic>
        <p:pic>
          <p:nvPicPr>
            <p:cNvPr id="50" name="Picture 5" descr="https://encrypted-tbn0.gstatic.com/images?q=tbn:ANd9GcSwKYvmWGeV-TOHhPcNSOafhAAGZrzksP6m6g&amp;usqp=CAU"/>
            <p:cNvPicPr>
              <a:picLocks noChangeAspect="1" noChangeArrowheads="1"/>
            </p:cNvPicPr>
            <p:nvPr/>
          </p:nvPicPr>
          <p:blipFill>
            <a:blip r:embed="rId3" cstate="print">
              <a:lum bright="20000"/>
            </a:blip>
            <a:srcRect l="6448" r="54866"/>
            <a:stretch>
              <a:fillRect/>
            </a:stretch>
          </p:blipFill>
          <p:spPr bwMode="auto">
            <a:xfrm>
              <a:off x="1504256" y="7896944"/>
              <a:ext cx="576064" cy="339725"/>
            </a:xfrm>
            <a:prstGeom prst="rect">
              <a:avLst/>
            </a:prstGeom>
            <a:noFill/>
          </p:spPr>
        </p:pic>
        <p:cxnSp>
          <p:nvCxnSpPr>
            <p:cNvPr id="51" name="50 Conector recto"/>
            <p:cNvCxnSpPr/>
            <p:nvPr/>
          </p:nvCxnSpPr>
          <p:spPr>
            <a:xfrm>
              <a:off x="1432248" y="7968952"/>
              <a:ext cx="0" cy="211810"/>
            </a:xfrm>
            <a:prstGeom prst="line">
              <a:avLst/>
            </a:prstGeom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34 CuadroTexto"/>
          <p:cNvSpPr txBox="1"/>
          <p:nvPr/>
        </p:nvSpPr>
        <p:spPr>
          <a:xfrm>
            <a:off x="185694" y="442882"/>
            <a:ext cx="57864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600" dirty="0" smtClean="0">
                <a:solidFill>
                  <a:schemeClr val="bg1">
                    <a:lumMod val="50000"/>
                  </a:schemeClr>
                </a:solidFill>
              </a:rPr>
              <a:t>     RECONOCIMIENTO DE CLIMAS Y CRITERIOS DE CERRAMIENTO</a:t>
            </a:r>
            <a:endParaRPr lang="es-AR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35 CuadroTexto"/>
          <p:cNvSpPr txBox="1"/>
          <p:nvPr/>
        </p:nvSpPr>
        <p:spPr>
          <a:xfrm>
            <a:off x="185694" y="3157526"/>
            <a:ext cx="58579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600" dirty="0" smtClean="0">
                <a:solidFill>
                  <a:schemeClr val="bg1">
                    <a:lumMod val="50000"/>
                  </a:schemeClr>
                </a:solidFill>
              </a:rPr>
              <a:t>     SISTEMAS DE ENVOLVENTES / APERTURA Y CIERRE</a:t>
            </a:r>
            <a:endParaRPr lang="es-AR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7" name="36 CuadroTexto"/>
          <p:cNvSpPr txBox="1"/>
          <p:nvPr/>
        </p:nvSpPr>
        <p:spPr>
          <a:xfrm>
            <a:off x="185694" y="5943608"/>
            <a:ext cx="58579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600" dirty="0" smtClean="0">
                <a:solidFill>
                  <a:schemeClr val="bg1">
                    <a:lumMod val="50000"/>
                  </a:schemeClr>
                </a:solidFill>
              </a:rPr>
              <a:t>     RELACIÓN ESTRUCTURA Y CERRAMIENTO</a:t>
            </a:r>
            <a:endParaRPr lang="es-AR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8" name="37 CuadroTexto"/>
          <p:cNvSpPr txBox="1"/>
          <p:nvPr/>
        </p:nvSpPr>
        <p:spPr>
          <a:xfrm>
            <a:off x="6757990" y="442882"/>
            <a:ext cx="58579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600" dirty="0" smtClean="0">
                <a:solidFill>
                  <a:schemeClr val="bg1">
                    <a:lumMod val="50000"/>
                  </a:schemeClr>
                </a:solidFill>
              </a:rPr>
              <a:t>	CONTROL DEL ESPACIO Y CONFORT</a:t>
            </a:r>
            <a:endParaRPr lang="es-AR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" name="38 CuadroTexto"/>
          <p:cNvSpPr txBox="1"/>
          <p:nvPr/>
        </p:nvSpPr>
        <p:spPr>
          <a:xfrm>
            <a:off x="6757990" y="4657724"/>
            <a:ext cx="58579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600" dirty="0" smtClean="0">
                <a:solidFill>
                  <a:schemeClr val="bg1">
                    <a:lumMod val="50000"/>
                  </a:schemeClr>
                </a:solidFill>
              </a:rPr>
              <a:t>	DEFINICIÓN MATERIAL DEL CERRAMIENTO</a:t>
            </a:r>
            <a:endParaRPr lang="es-AR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0" name="39 CuadroTexto"/>
          <p:cNvSpPr txBox="1"/>
          <p:nvPr/>
        </p:nvSpPr>
        <p:spPr>
          <a:xfrm>
            <a:off x="8258982" y="9158318"/>
            <a:ext cx="2500330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APELLIDO NOMBRE _______________________</a:t>
            </a:r>
            <a:endParaRPr lang="es-AR" sz="1000" dirty="0"/>
          </a:p>
        </p:txBody>
      </p:sp>
      <p:sp>
        <p:nvSpPr>
          <p:cNvPr id="42" name="41 CuadroTexto"/>
          <p:cNvSpPr txBox="1"/>
          <p:nvPr/>
        </p:nvSpPr>
        <p:spPr>
          <a:xfrm>
            <a:off x="10902188" y="9158318"/>
            <a:ext cx="1142214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LEGAJO ________</a:t>
            </a:r>
            <a:endParaRPr lang="es-AR" sz="1000" dirty="0"/>
          </a:p>
        </p:txBody>
      </p:sp>
      <p:sp>
        <p:nvSpPr>
          <p:cNvPr id="52" name="51 CuadroTexto"/>
          <p:cNvSpPr txBox="1"/>
          <p:nvPr/>
        </p:nvSpPr>
        <p:spPr>
          <a:xfrm>
            <a:off x="2562182" y="8872567"/>
            <a:ext cx="5999998" cy="282573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pt-BR" sz="1600" dirty="0" smtClean="0"/>
              <a:t>ENVOLVENTES Y CLIMA</a:t>
            </a:r>
          </a:p>
        </p:txBody>
      </p:sp>
      <p:sp>
        <p:nvSpPr>
          <p:cNvPr id="53" name="52 CuadroTexto"/>
          <p:cNvSpPr txBox="1"/>
          <p:nvPr/>
        </p:nvSpPr>
        <p:spPr>
          <a:xfrm>
            <a:off x="2562182" y="9086880"/>
            <a:ext cx="6142874" cy="282573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es-ES" sz="1600" dirty="0" smtClean="0"/>
              <a:t>ANALISIS DE OBRA: </a:t>
            </a:r>
            <a:r>
              <a:rPr lang="pt-BR" sz="1600" dirty="0" smtClean="0"/>
              <a:t>Hábitat 5 (H5) / </a:t>
            </a:r>
            <a:r>
              <a:rPr lang="pt-BR" sz="1600" dirty="0" err="1" smtClean="0"/>
              <a:t>Estudio</a:t>
            </a:r>
            <a:r>
              <a:rPr lang="pt-BR" sz="1600" dirty="0" smtClean="0"/>
              <a:t> </a:t>
            </a:r>
            <a:r>
              <a:rPr lang="pt-BR" sz="1600" dirty="0" err="1" smtClean="0"/>
              <a:t>Borrachia</a:t>
            </a:r>
            <a:r>
              <a:rPr lang="pt-BR" sz="1600" dirty="0" smtClean="0"/>
              <a:t> </a:t>
            </a:r>
            <a:r>
              <a:rPr lang="pt-BR" sz="1600" dirty="0" err="1" smtClean="0"/>
              <a:t>Arqs</a:t>
            </a:r>
            <a:r>
              <a:rPr lang="pt-BR" sz="1600" dirty="0" smtClean="0"/>
              <a:t>.</a:t>
            </a:r>
            <a:r>
              <a:rPr lang="es-ES" sz="1600" dirty="0" smtClean="0"/>
              <a:t> </a:t>
            </a:r>
            <a:endParaRPr lang="es-AR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2" name="111 Conector recto"/>
          <p:cNvCxnSpPr/>
          <p:nvPr/>
        </p:nvCxnSpPr>
        <p:spPr>
          <a:xfrm>
            <a:off x="186488" y="8801128"/>
            <a:ext cx="12430212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112 Conector recto"/>
          <p:cNvCxnSpPr/>
          <p:nvPr/>
        </p:nvCxnSpPr>
        <p:spPr>
          <a:xfrm>
            <a:off x="186488" y="9372632"/>
            <a:ext cx="12430212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114 Conector recto"/>
          <p:cNvCxnSpPr/>
          <p:nvPr/>
        </p:nvCxnSpPr>
        <p:spPr>
          <a:xfrm rot="5400000">
            <a:off x="-99264" y="9086880"/>
            <a:ext cx="57150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117 Conector recto"/>
          <p:cNvCxnSpPr/>
          <p:nvPr/>
        </p:nvCxnSpPr>
        <p:spPr>
          <a:xfrm rot="5400000">
            <a:off x="12331742" y="9086086"/>
            <a:ext cx="57150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119 Conector recto"/>
          <p:cNvCxnSpPr>
            <a:stCxn id="122" idx="1"/>
          </p:cNvCxnSpPr>
          <p:nvPr/>
        </p:nvCxnSpPr>
        <p:spPr>
          <a:xfrm rot="10800000" flipV="1">
            <a:off x="12045196" y="8880858"/>
            <a:ext cx="1588" cy="42033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121 CuadroTexto"/>
          <p:cNvSpPr txBox="1"/>
          <p:nvPr/>
        </p:nvSpPr>
        <p:spPr>
          <a:xfrm>
            <a:off x="12045196" y="8801128"/>
            <a:ext cx="571504" cy="159462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algn="ctr"/>
            <a:r>
              <a:rPr lang="es-AR" sz="800" dirty="0" smtClean="0"/>
              <a:t>LAMINA</a:t>
            </a:r>
            <a:endParaRPr lang="es-AR" sz="800" dirty="0"/>
          </a:p>
        </p:txBody>
      </p:sp>
      <p:sp>
        <p:nvSpPr>
          <p:cNvPr id="129" name="128 CuadroTexto"/>
          <p:cNvSpPr txBox="1"/>
          <p:nvPr/>
        </p:nvSpPr>
        <p:spPr>
          <a:xfrm>
            <a:off x="12045196" y="8872566"/>
            <a:ext cx="571504" cy="57150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s-AR" sz="3200" b="1" dirty="0" smtClean="0">
                <a:latin typeface="Calibri Light" pitchFamily="34" charset="0"/>
              </a:rPr>
              <a:t>3</a:t>
            </a:r>
            <a:endParaRPr lang="es-AR" sz="3200" b="1" dirty="0">
              <a:latin typeface="Calibri Light" pitchFamily="34" charset="0"/>
            </a:endParaRPr>
          </a:p>
        </p:txBody>
      </p:sp>
      <p:sp>
        <p:nvSpPr>
          <p:cNvPr id="130" name="129 CuadroTexto"/>
          <p:cNvSpPr txBox="1"/>
          <p:nvPr/>
        </p:nvSpPr>
        <p:spPr>
          <a:xfrm>
            <a:off x="8258982" y="8801128"/>
            <a:ext cx="1285884" cy="159462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es-ES" sz="800" dirty="0" smtClean="0"/>
              <a:t>E S T U D I A N T E </a:t>
            </a:r>
            <a:endParaRPr lang="es-AR" sz="800" dirty="0"/>
          </a:p>
        </p:txBody>
      </p:sp>
      <p:cxnSp>
        <p:nvCxnSpPr>
          <p:cNvPr id="135" name="134 Conector recto"/>
          <p:cNvCxnSpPr/>
          <p:nvPr/>
        </p:nvCxnSpPr>
        <p:spPr>
          <a:xfrm rot="5400000">
            <a:off x="7901792" y="9086880"/>
            <a:ext cx="429422" cy="79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136 CuadroTexto"/>
          <p:cNvSpPr txBox="1"/>
          <p:nvPr/>
        </p:nvSpPr>
        <p:spPr>
          <a:xfrm>
            <a:off x="2620510" y="8801128"/>
            <a:ext cx="1214446" cy="159462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es-ES" sz="800" dirty="0" smtClean="0"/>
              <a:t>T I T U L O</a:t>
            </a:r>
            <a:endParaRPr lang="es-AR" sz="800" dirty="0"/>
          </a:p>
        </p:txBody>
      </p:sp>
      <p:cxnSp>
        <p:nvCxnSpPr>
          <p:cNvPr id="106" name="105 Conector recto"/>
          <p:cNvCxnSpPr/>
          <p:nvPr/>
        </p:nvCxnSpPr>
        <p:spPr>
          <a:xfrm rot="5400000" flipH="1" flipV="1">
            <a:off x="-4101380" y="4514848"/>
            <a:ext cx="8573354" cy="79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107 Conector recto"/>
          <p:cNvCxnSpPr/>
          <p:nvPr/>
        </p:nvCxnSpPr>
        <p:spPr>
          <a:xfrm rot="5400000" flipH="1" flipV="1">
            <a:off x="8329229" y="4515245"/>
            <a:ext cx="857335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109 Conector recto"/>
          <p:cNvCxnSpPr/>
          <p:nvPr/>
        </p:nvCxnSpPr>
        <p:spPr>
          <a:xfrm>
            <a:off x="185694" y="228568"/>
            <a:ext cx="12430212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42 Conector recto"/>
          <p:cNvCxnSpPr/>
          <p:nvPr/>
        </p:nvCxnSpPr>
        <p:spPr>
          <a:xfrm rot="5400000">
            <a:off x="-99264" y="9086880"/>
            <a:ext cx="57150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43 Conector recto"/>
          <p:cNvCxnSpPr/>
          <p:nvPr/>
        </p:nvCxnSpPr>
        <p:spPr>
          <a:xfrm rot="5400000">
            <a:off x="2263717" y="9086483"/>
            <a:ext cx="42783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44 Conector recto"/>
          <p:cNvCxnSpPr/>
          <p:nvPr/>
        </p:nvCxnSpPr>
        <p:spPr>
          <a:xfrm rot="5400000">
            <a:off x="2263717" y="9086483"/>
            <a:ext cx="42783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45 Conector recto"/>
          <p:cNvCxnSpPr/>
          <p:nvPr/>
        </p:nvCxnSpPr>
        <p:spPr>
          <a:xfrm rot="5400000">
            <a:off x="1763254" y="9086086"/>
            <a:ext cx="428628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46 CuadroTexto"/>
          <p:cNvSpPr txBox="1"/>
          <p:nvPr/>
        </p:nvSpPr>
        <p:spPr>
          <a:xfrm>
            <a:off x="1976774" y="8944004"/>
            <a:ext cx="500066" cy="42862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s-AR" sz="2000" b="1" dirty="0" smtClean="0">
                <a:latin typeface="Calibri Light" pitchFamily="34" charset="0"/>
              </a:rPr>
              <a:t>TP5</a:t>
            </a:r>
            <a:endParaRPr lang="es-AR" sz="2000" b="1" dirty="0">
              <a:latin typeface="Calibri Light" pitchFamily="34" charset="0"/>
            </a:endParaRPr>
          </a:p>
        </p:txBody>
      </p:sp>
      <p:grpSp>
        <p:nvGrpSpPr>
          <p:cNvPr id="2" name="47 Grupo"/>
          <p:cNvGrpSpPr/>
          <p:nvPr/>
        </p:nvGrpSpPr>
        <p:grpSpPr>
          <a:xfrm>
            <a:off x="424136" y="8925371"/>
            <a:ext cx="1440160" cy="339725"/>
            <a:chOff x="640160" y="7896944"/>
            <a:chExt cx="1440160" cy="339725"/>
          </a:xfrm>
        </p:grpSpPr>
        <p:pic>
          <p:nvPicPr>
            <p:cNvPr id="49" name="Picture 3" descr="C:\Users\Usuario\Desktop\LOGOS 3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160" y="7968952"/>
              <a:ext cx="725224" cy="216024"/>
            </a:xfrm>
            <a:prstGeom prst="rect">
              <a:avLst/>
            </a:prstGeom>
            <a:noFill/>
          </p:spPr>
        </p:pic>
        <p:pic>
          <p:nvPicPr>
            <p:cNvPr id="50" name="Picture 5" descr="https://encrypted-tbn0.gstatic.com/images?q=tbn:ANd9GcSwKYvmWGeV-TOHhPcNSOafhAAGZrzksP6m6g&amp;usqp=CAU"/>
            <p:cNvPicPr>
              <a:picLocks noChangeAspect="1" noChangeArrowheads="1"/>
            </p:cNvPicPr>
            <p:nvPr/>
          </p:nvPicPr>
          <p:blipFill>
            <a:blip r:embed="rId3" cstate="print">
              <a:lum bright="20000"/>
            </a:blip>
            <a:srcRect l="6448" r="54866"/>
            <a:stretch>
              <a:fillRect/>
            </a:stretch>
          </p:blipFill>
          <p:spPr bwMode="auto">
            <a:xfrm>
              <a:off x="1504256" y="7896944"/>
              <a:ext cx="576064" cy="339725"/>
            </a:xfrm>
            <a:prstGeom prst="rect">
              <a:avLst/>
            </a:prstGeom>
            <a:noFill/>
          </p:spPr>
        </p:pic>
        <p:cxnSp>
          <p:nvCxnSpPr>
            <p:cNvPr id="51" name="50 Conector recto"/>
            <p:cNvCxnSpPr/>
            <p:nvPr/>
          </p:nvCxnSpPr>
          <p:spPr>
            <a:xfrm>
              <a:off x="1432248" y="7968952"/>
              <a:ext cx="0" cy="211810"/>
            </a:xfrm>
            <a:prstGeom prst="line">
              <a:avLst/>
            </a:prstGeom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34 CuadroTexto"/>
          <p:cNvSpPr txBox="1"/>
          <p:nvPr/>
        </p:nvSpPr>
        <p:spPr>
          <a:xfrm>
            <a:off x="185694" y="442882"/>
            <a:ext cx="57864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600" dirty="0" smtClean="0">
                <a:solidFill>
                  <a:schemeClr val="bg1">
                    <a:lumMod val="50000"/>
                  </a:schemeClr>
                </a:solidFill>
              </a:rPr>
              <a:t>     RECONOCIMIENTO DE CLIMAS Y CRITERIOS DE CERRAMIENTO</a:t>
            </a:r>
            <a:endParaRPr lang="es-AR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35 CuadroTexto"/>
          <p:cNvSpPr txBox="1"/>
          <p:nvPr/>
        </p:nvSpPr>
        <p:spPr>
          <a:xfrm>
            <a:off x="185694" y="3157526"/>
            <a:ext cx="58579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600" dirty="0" smtClean="0">
                <a:solidFill>
                  <a:schemeClr val="bg1">
                    <a:lumMod val="50000"/>
                  </a:schemeClr>
                </a:solidFill>
              </a:rPr>
              <a:t>     SISTEMAS DE ENVOLVENTES / APERTURA Y CIERRE</a:t>
            </a:r>
            <a:endParaRPr lang="es-AR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7" name="36 CuadroTexto"/>
          <p:cNvSpPr txBox="1"/>
          <p:nvPr/>
        </p:nvSpPr>
        <p:spPr>
          <a:xfrm>
            <a:off x="185694" y="5943608"/>
            <a:ext cx="58579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600" dirty="0" smtClean="0">
                <a:solidFill>
                  <a:schemeClr val="bg1">
                    <a:lumMod val="50000"/>
                  </a:schemeClr>
                </a:solidFill>
              </a:rPr>
              <a:t>     RELACIÓN ESTRUCTURA Y CERRAMIENTO</a:t>
            </a:r>
            <a:endParaRPr lang="es-AR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8" name="37 CuadroTexto"/>
          <p:cNvSpPr txBox="1"/>
          <p:nvPr/>
        </p:nvSpPr>
        <p:spPr>
          <a:xfrm>
            <a:off x="6757990" y="442882"/>
            <a:ext cx="58579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600" dirty="0" smtClean="0">
                <a:solidFill>
                  <a:schemeClr val="bg1">
                    <a:lumMod val="50000"/>
                  </a:schemeClr>
                </a:solidFill>
              </a:rPr>
              <a:t>	CONTROL DEL ESPACIO Y CONFORT</a:t>
            </a:r>
            <a:endParaRPr lang="es-AR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" name="38 CuadroTexto"/>
          <p:cNvSpPr txBox="1"/>
          <p:nvPr/>
        </p:nvSpPr>
        <p:spPr>
          <a:xfrm>
            <a:off x="6757990" y="4657724"/>
            <a:ext cx="58579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600" dirty="0" smtClean="0">
                <a:solidFill>
                  <a:schemeClr val="bg1">
                    <a:lumMod val="50000"/>
                  </a:schemeClr>
                </a:solidFill>
              </a:rPr>
              <a:t>	DEFINICIÓN MATERIAL DEL CERRAMIENTO</a:t>
            </a:r>
            <a:endParaRPr lang="es-AR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0" name="39 CuadroTexto"/>
          <p:cNvSpPr txBox="1"/>
          <p:nvPr/>
        </p:nvSpPr>
        <p:spPr>
          <a:xfrm>
            <a:off x="8258982" y="9158318"/>
            <a:ext cx="2500330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APELLIDO NOMBRE _______________________</a:t>
            </a:r>
            <a:endParaRPr lang="es-AR" sz="1000" dirty="0"/>
          </a:p>
        </p:txBody>
      </p:sp>
      <p:sp>
        <p:nvSpPr>
          <p:cNvPr id="42" name="41 CuadroTexto"/>
          <p:cNvSpPr txBox="1"/>
          <p:nvPr/>
        </p:nvSpPr>
        <p:spPr>
          <a:xfrm>
            <a:off x="10902188" y="9158318"/>
            <a:ext cx="1142214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LEGAJO ________</a:t>
            </a:r>
            <a:endParaRPr lang="es-AR" sz="1000" dirty="0"/>
          </a:p>
        </p:txBody>
      </p:sp>
      <p:sp>
        <p:nvSpPr>
          <p:cNvPr id="52" name="51 CuadroTexto"/>
          <p:cNvSpPr txBox="1"/>
          <p:nvPr/>
        </p:nvSpPr>
        <p:spPr>
          <a:xfrm>
            <a:off x="2562182" y="8872567"/>
            <a:ext cx="5999998" cy="282573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pt-BR" sz="1600" dirty="0" smtClean="0"/>
              <a:t>ENVOLVENTES Y CLIMA</a:t>
            </a:r>
          </a:p>
        </p:txBody>
      </p:sp>
      <p:sp>
        <p:nvSpPr>
          <p:cNvPr id="53" name="52 CuadroTexto"/>
          <p:cNvSpPr txBox="1"/>
          <p:nvPr/>
        </p:nvSpPr>
        <p:spPr>
          <a:xfrm>
            <a:off x="2512368" y="9086880"/>
            <a:ext cx="6142874" cy="528794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es-ES" sz="1600" dirty="0" smtClean="0"/>
              <a:t>ANALISIS DE OBRA: </a:t>
            </a:r>
            <a:r>
              <a:rPr lang="es-AR" sz="1600" dirty="0" smtClean="0"/>
              <a:t>Refugios </a:t>
            </a:r>
            <a:r>
              <a:rPr lang="es-AR" sz="1600" dirty="0" smtClean="0"/>
              <a:t>Andino/Luna-Fernández-</a:t>
            </a:r>
            <a:r>
              <a:rPr lang="es-AR" sz="1600" dirty="0" err="1" smtClean="0"/>
              <a:t>Zamudio</a:t>
            </a:r>
            <a:r>
              <a:rPr lang="es-AR" sz="1600" dirty="0" smtClean="0"/>
              <a:t> </a:t>
            </a:r>
            <a:r>
              <a:rPr lang="es-AR" sz="1600" dirty="0" err="1" smtClean="0"/>
              <a:t>Arqs</a:t>
            </a:r>
            <a:r>
              <a:rPr lang="es-AR" sz="1600" dirty="0" smtClean="0"/>
              <a:t>.</a:t>
            </a:r>
          </a:p>
          <a:p>
            <a:endParaRPr lang="es-AR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11411</TotalTime>
  <Words>178</Words>
  <Application>Microsoft Office PowerPoint</Application>
  <PresentationFormat>Papel A3 (297 x 420 mm)</PresentationFormat>
  <Paragraphs>42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4" baseType="lpstr">
      <vt:lpstr>Tema de Office</vt:lpstr>
      <vt:lpstr>Diapositiva 1</vt:lpstr>
      <vt:lpstr>Diapositiva 2</vt:lpstr>
      <vt:lpstr>Diapositiva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Hernan</dc:creator>
  <cp:lastModifiedBy>Usuario</cp:lastModifiedBy>
  <cp:revision>208</cp:revision>
  <dcterms:created xsi:type="dcterms:W3CDTF">2020-04-08T00:33:50Z</dcterms:created>
  <dcterms:modified xsi:type="dcterms:W3CDTF">2023-04-29T17:06:40Z</dcterms:modified>
</cp:coreProperties>
</file>