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0" r:id="rId3"/>
    <p:sldId id="261" r:id="rId4"/>
  </p:sldIdLst>
  <p:sldSz cx="12801600" cy="9601200" type="A3"/>
  <p:notesSz cx="6858000" cy="9144000"/>
  <p:defaultTextStyle>
    <a:defPPr>
      <a:defRPr lang="es-A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E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086" autoAdjust="0"/>
  </p:normalViewPr>
  <p:slideViewPr>
    <p:cSldViewPr>
      <p:cViewPr>
        <p:scale>
          <a:sx n="50" d="100"/>
          <a:sy n="50" d="100"/>
        </p:scale>
        <p:origin x="2256" y="278"/>
      </p:cViewPr>
      <p:guideLst>
        <p:guide orient="horz" pos="3024"/>
        <p:guide pos="4032"/>
      </p:guideLst>
    </p:cSldViewPr>
  </p:slid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E34E7-C182-47B0-A495-BBE7C99509F7}" type="datetimeFigureOut">
              <a:rPr lang="es-AR" smtClean="0"/>
              <a:t>21/3/2025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D4B9A-D165-4FBB-A060-3E19176714FC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D4B9A-D165-4FBB-A060-3E19176714FC}" type="slidenum">
              <a:rPr lang="es-AR" smtClean="0"/>
              <a:t>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18540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21/3/2025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21/3/2025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21/3/2025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21/3/2025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21/3/2025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21/3/2025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21/3/2025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21/3/2025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21/3/2025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21/3/2025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21/3/2025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9975-9E1F-41DA-A5BA-5491F5B48DB5}" type="datetimeFigureOut">
              <a:rPr lang="es-AR" smtClean="0"/>
              <a:pPr/>
              <a:t>21/3/2025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76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9" name="108 Grupo"/>
            <p:cNvGrpSpPr/>
            <p:nvPr/>
          </p:nvGrpSpPr>
          <p:grpSpPr>
            <a:xfrm>
              <a:off x="1492742" y="942948"/>
              <a:ext cx="10980249" cy="446720"/>
              <a:chOff x="1757330" y="1728766"/>
              <a:chExt cx="10715700" cy="446720"/>
            </a:xfrm>
          </p:grpSpPr>
          <p:grpSp>
            <p:nvGrpSpPr>
              <p:cNvPr id="89" name="88 Grupo"/>
              <p:cNvGrpSpPr/>
              <p:nvPr/>
            </p:nvGrpSpPr>
            <p:grpSpPr>
              <a:xfrm>
                <a:off x="1757330" y="1728766"/>
                <a:ext cx="1785950" cy="446720"/>
                <a:chOff x="8686816" y="1800204"/>
                <a:chExt cx="1785950" cy="446720"/>
              </a:xfrm>
            </p:grpSpPr>
            <p:sp>
              <p:nvSpPr>
                <p:cNvPr id="86" name="85 CuadroTexto"/>
                <p:cNvSpPr txBox="1"/>
                <p:nvPr/>
              </p:nvSpPr>
              <p:spPr>
                <a:xfrm>
                  <a:off x="8686816" y="1800204"/>
                  <a:ext cx="1785950" cy="446720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>
                    <a:lnSpc>
                      <a:spcPts val="16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MODULACIÓN Y GRILLA ESTRUCT.</a:t>
                  </a:r>
                  <a:endParaRPr lang="es-AR" sz="1500" dirty="0" smtClean="0"/>
                </a:p>
              </p:txBody>
            </p:sp>
            <p:sp>
              <p:nvSpPr>
                <p:cNvPr id="88" name="87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0" name="89 Grupo"/>
              <p:cNvGrpSpPr/>
              <p:nvPr/>
            </p:nvGrpSpPr>
            <p:grpSpPr>
              <a:xfrm>
                <a:off x="3543280" y="1728766"/>
                <a:ext cx="1785950" cy="431776"/>
                <a:chOff x="8686816" y="1800204"/>
                <a:chExt cx="1785950" cy="431776"/>
              </a:xfrm>
            </p:grpSpPr>
            <p:sp>
              <p:nvSpPr>
                <p:cNvPr id="91" name="90 CuadroTexto"/>
                <p:cNvSpPr txBox="1"/>
                <p:nvPr/>
              </p:nvSpPr>
              <p:spPr>
                <a:xfrm>
                  <a:off x="8686816" y="1800204"/>
                  <a:ext cx="1785950" cy="43177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72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ELEMENTOS ESTRUCT.</a:t>
                  </a:r>
                </a:p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PRINCIP. Y SECUND.</a:t>
                  </a:r>
                </a:p>
              </p:txBody>
            </p:sp>
            <p:sp>
              <p:nvSpPr>
                <p:cNvPr id="92" name="91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3" name="92 Grupo"/>
              <p:cNvGrpSpPr/>
              <p:nvPr/>
            </p:nvGrpSpPr>
            <p:grpSpPr>
              <a:xfrm>
                <a:off x="532923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94" name="93 CuadroTexto"/>
                <p:cNvSpPr txBox="1"/>
                <p:nvPr/>
              </p:nvSpPr>
              <p:spPr>
                <a:xfrm>
                  <a:off x="8686816" y="1800204"/>
                  <a:ext cx="1785950" cy="286471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CAMINO DE CARGAS</a:t>
                  </a:r>
                  <a:endParaRPr lang="es-AR" sz="1500" dirty="0" smtClean="0"/>
                </a:p>
              </p:txBody>
            </p:sp>
            <p:sp>
              <p:nvSpPr>
                <p:cNvPr id="95" name="94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6" name="95 Grupo"/>
              <p:cNvGrpSpPr/>
              <p:nvPr/>
            </p:nvGrpSpPr>
            <p:grpSpPr>
              <a:xfrm>
                <a:off x="711518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97" name="96 CuadroTexto"/>
                <p:cNvSpPr txBox="1"/>
                <p:nvPr/>
              </p:nvSpPr>
              <p:spPr>
                <a:xfrm>
                  <a:off x="8686816" y="1800204"/>
                  <a:ext cx="1785950" cy="31160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200"/>
                    </a:lnSpc>
                  </a:pPr>
                  <a:r>
                    <a:rPr lang="es-ES" sz="1500" dirty="0" smtClean="0"/>
                    <a:t>ESFUERZOS</a:t>
                  </a:r>
                  <a:endParaRPr lang="es-AR" sz="1500" dirty="0" smtClean="0"/>
                </a:p>
              </p:txBody>
            </p:sp>
            <p:sp>
              <p:nvSpPr>
                <p:cNvPr id="98" name="97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9" name="98 Grupo"/>
              <p:cNvGrpSpPr/>
              <p:nvPr/>
            </p:nvGrpSpPr>
            <p:grpSpPr>
              <a:xfrm>
                <a:off x="890113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100" name="99 CuadroTexto"/>
                <p:cNvSpPr txBox="1"/>
                <p:nvPr/>
              </p:nvSpPr>
              <p:spPr>
                <a:xfrm>
                  <a:off x="8686816" y="1800204"/>
                  <a:ext cx="1785950" cy="286471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DEFORMACIONES</a:t>
                  </a:r>
                  <a:endParaRPr lang="es-AR" sz="1500" dirty="0" smtClean="0"/>
                </a:p>
              </p:txBody>
            </p:sp>
            <p:sp>
              <p:nvSpPr>
                <p:cNvPr id="101" name="100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102" name="101 Grupo"/>
              <p:cNvGrpSpPr/>
              <p:nvPr/>
            </p:nvGrpSpPr>
            <p:grpSpPr>
              <a:xfrm>
                <a:off x="10687080" y="1728766"/>
                <a:ext cx="1785950" cy="431776"/>
                <a:chOff x="8686816" y="1800204"/>
                <a:chExt cx="1785950" cy="431776"/>
              </a:xfrm>
            </p:grpSpPr>
            <p:sp>
              <p:nvSpPr>
                <p:cNvPr id="103" name="102 CuadroTexto"/>
                <p:cNvSpPr txBox="1"/>
                <p:nvPr/>
              </p:nvSpPr>
              <p:spPr>
                <a:xfrm>
                  <a:off x="8686816" y="1800204"/>
                  <a:ext cx="1785950" cy="43177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72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MATERIAL Y</a:t>
                  </a:r>
                </a:p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TECNOLOGÍA</a:t>
                  </a:r>
                  <a:endParaRPr lang="es-AR" sz="1500" dirty="0" smtClean="0"/>
                </a:p>
              </p:txBody>
            </p:sp>
            <p:sp>
              <p:nvSpPr>
                <p:cNvPr id="104" name="103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</p:grpSp>
        <p:sp>
          <p:nvSpPr>
            <p:cNvPr id="105" name="104 CuadroTexto"/>
            <p:cNvSpPr txBox="1"/>
            <p:nvPr/>
          </p:nvSpPr>
          <p:spPr>
            <a:xfrm>
              <a:off x="1648272" y="585758"/>
              <a:ext cx="5334922" cy="230832"/>
            </a:xfrm>
            <a:prstGeom prst="rect">
              <a:avLst/>
            </a:prstGeom>
            <a:noFill/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s-AR" sz="1200" dirty="0" smtClean="0"/>
                <a:t>C L A S E    1</a:t>
              </a:r>
              <a:endParaRPr lang="es-AR" sz="1200" dirty="0"/>
            </a:p>
          </p:txBody>
        </p:sp>
        <p:sp>
          <p:nvSpPr>
            <p:cNvPr id="107" name="106 CuadroTexto"/>
            <p:cNvSpPr txBox="1"/>
            <p:nvPr/>
          </p:nvSpPr>
          <p:spPr>
            <a:xfrm>
              <a:off x="9137104" y="585758"/>
              <a:ext cx="1296144" cy="230832"/>
            </a:xfrm>
            <a:prstGeom prst="rect">
              <a:avLst/>
            </a:prstGeom>
            <a:noFill/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s-AR" sz="1200" dirty="0" smtClean="0"/>
                <a:t>C L A S E    2</a:t>
              </a:r>
              <a:endParaRPr lang="es-AR" sz="1200" dirty="0"/>
            </a:p>
          </p:txBody>
        </p:sp>
        <p:cxnSp>
          <p:nvCxnSpPr>
            <p:cNvPr id="119" name="118 Conector recto"/>
            <p:cNvCxnSpPr/>
            <p:nvPr/>
          </p:nvCxnSpPr>
          <p:spPr>
            <a:xfrm>
              <a:off x="640160" y="4872608"/>
              <a:ext cx="11858669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120 Conector recto"/>
            <p:cNvCxnSpPr/>
            <p:nvPr/>
          </p:nvCxnSpPr>
          <p:spPr>
            <a:xfrm rot="5400000">
              <a:off x="-1971187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122 Conector recto"/>
            <p:cNvCxnSpPr/>
            <p:nvPr/>
          </p:nvCxnSpPr>
          <p:spPr>
            <a:xfrm rot="5400000">
              <a:off x="-141146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123 Conector recto"/>
            <p:cNvCxnSpPr/>
            <p:nvPr/>
          </p:nvCxnSpPr>
          <p:spPr>
            <a:xfrm rot="5400000">
              <a:off x="1688895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124 Conector recto"/>
            <p:cNvCxnSpPr/>
            <p:nvPr/>
          </p:nvCxnSpPr>
          <p:spPr>
            <a:xfrm rot="5400000">
              <a:off x="3518937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125 Conector recto"/>
            <p:cNvCxnSpPr/>
            <p:nvPr/>
          </p:nvCxnSpPr>
          <p:spPr>
            <a:xfrm rot="5400000">
              <a:off x="5348978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126 Conector recto"/>
            <p:cNvCxnSpPr/>
            <p:nvPr/>
          </p:nvCxnSpPr>
          <p:spPr>
            <a:xfrm rot="5400000">
              <a:off x="7179020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127 Conector recto"/>
            <p:cNvCxnSpPr/>
            <p:nvPr/>
          </p:nvCxnSpPr>
          <p:spPr>
            <a:xfrm rot="5400000">
              <a:off x="9009061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130 CuadroTexto"/>
            <p:cNvSpPr txBox="1"/>
            <p:nvPr/>
          </p:nvSpPr>
          <p:spPr>
            <a:xfrm rot="16200000">
              <a:off x="-551600" y="2939425"/>
              <a:ext cx="316835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s-AR" sz="1500" dirty="0"/>
                <a:t>Casa Balanza </a:t>
              </a:r>
              <a:endParaRPr lang="es-AR" sz="1500" dirty="0" smtClean="0"/>
            </a:p>
            <a:p>
              <a:pPr algn="ctr">
                <a:lnSpc>
                  <a:spcPts val="1800"/>
                </a:lnSpc>
              </a:pPr>
              <a:r>
                <a:rPr lang="es-AR" sz="1500" dirty="0" smtClean="0"/>
                <a:t>Agustín </a:t>
              </a:r>
              <a:r>
                <a:rPr lang="es-AR" sz="1500" dirty="0" err="1"/>
                <a:t>Moscato</a:t>
              </a:r>
              <a:r>
                <a:rPr lang="es-AR" sz="1500" dirty="0"/>
                <a:t>, Lucía </a:t>
              </a:r>
              <a:r>
                <a:rPr lang="es-AR" sz="1500" dirty="0" err="1" smtClean="0"/>
                <a:t>Hollman</a:t>
              </a:r>
              <a:endParaRPr lang="es-AR" sz="1500" dirty="0" smtClean="0"/>
            </a:p>
          </p:txBody>
        </p:sp>
        <p:grpSp>
          <p:nvGrpSpPr>
            <p:cNvPr id="76" name="75 Grupo"/>
            <p:cNvGrpSpPr/>
            <p:nvPr/>
          </p:nvGrpSpPr>
          <p:grpSpPr>
            <a:xfrm>
              <a:off x="185694" y="8801128"/>
              <a:ext cx="12432594" cy="642943"/>
              <a:chOff x="185694" y="880112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6488" y="880112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6488" y="937263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99264" y="908688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1742" y="908608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5196" y="888085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5196" y="880112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5196" y="887256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1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1792" y="908688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54 CuadroTexto"/>
              <p:cNvSpPr txBox="1"/>
              <p:nvPr/>
            </p:nvSpPr>
            <p:spPr>
              <a:xfrm>
                <a:off x="2738082" y="8905056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sp>
            <p:nvSpPr>
              <p:cNvPr id="63" name="62 CuadroTexto"/>
              <p:cNvSpPr txBox="1"/>
              <p:nvPr/>
            </p:nvSpPr>
            <p:spPr>
              <a:xfrm>
                <a:off x="2728392" y="9023754"/>
                <a:ext cx="3816424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GRILLA COMPARATIVA ESTRUCTURAL</a:t>
                </a:r>
                <a:endParaRPr lang="es-AR" sz="1800" dirty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2438" y="908688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endParaRPr lang="es-AR" sz="1800" dirty="0"/>
              </a:p>
            </p:txBody>
          </p:sp>
        </p:grpSp>
        <p:sp>
          <p:nvSpPr>
            <p:cNvPr id="65" name="130 CuadroTexto"/>
            <p:cNvSpPr txBox="1"/>
            <p:nvPr/>
          </p:nvSpPr>
          <p:spPr>
            <a:xfrm rot="16200000">
              <a:off x="-520430" y="6389206"/>
              <a:ext cx="316835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s-AR" sz="1500" dirty="0"/>
                <a:t>Museo de Zinc (modulo de servicios) </a:t>
              </a:r>
              <a:r>
                <a:rPr lang="es-AR" sz="1500" dirty="0" smtClean="0"/>
                <a:t>Peter </a:t>
              </a:r>
              <a:r>
                <a:rPr lang="es-AR" sz="1500" dirty="0" err="1" smtClean="0"/>
                <a:t>Zumthor</a:t>
              </a:r>
              <a:endParaRPr lang="es-AR" sz="1500" dirty="0" smtClean="0"/>
            </a:p>
          </p:txBody>
        </p:sp>
      </p:grpSp>
      <p:sp>
        <p:nvSpPr>
          <p:cNvPr id="70" name="69 CuadroTexto"/>
          <p:cNvSpPr txBox="1"/>
          <p:nvPr/>
        </p:nvSpPr>
        <p:spPr>
          <a:xfrm>
            <a:off x="8258982" y="9158318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71" name="70 CuadroTexto"/>
          <p:cNvSpPr txBox="1"/>
          <p:nvPr/>
        </p:nvSpPr>
        <p:spPr>
          <a:xfrm>
            <a:off x="10902188" y="9158318"/>
            <a:ext cx="1070776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_________</a:t>
            </a:r>
            <a:endParaRPr lang="es-AR" sz="1000" dirty="0"/>
          </a:p>
        </p:txBody>
      </p:sp>
      <p:cxnSp>
        <p:nvCxnSpPr>
          <p:cNvPr id="78" name="77 Conector recto"/>
          <p:cNvCxnSpPr/>
          <p:nvPr/>
        </p:nvCxnSpPr>
        <p:spPr>
          <a:xfrm rot="5400000">
            <a:off x="1865609" y="9121598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78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80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81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3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82" name="81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82 CuadroTexto"/>
          <p:cNvSpPr txBox="1"/>
          <p:nvPr/>
        </p:nvSpPr>
        <p:spPr>
          <a:xfrm>
            <a:off x="2080320" y="8908475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1200" b="1" dirty="0" smtClean="0">
                <a:latin typeface="Calibri Light" pitchFamily="34" charset="0"/>
              </a:rPr>
              <a:t>TP</a:t>
            </a:r>
          </a:p>
          <a:p>
            <a:pPr algn="ctr"/>
            <a:r>
              <a:rPr lang="es-AR" sz="1600" b="1" dirty="0" smtClean="0">
                <a:latin typeface="Calibri Light" pitchFamily="34" charset="0"/>
              </a:rPr>
              <a:t>N°1</a:t>
            </a:r>
            <a:endParaRPr lang="es-AR" sz="1600" b="1" dirty="0">
              <a:latin typeface="Calibri Light" pitchFamily="34" charset="0"/>
            </a:endParaRPr>
          </a:p>
        </p:txBody>
      </p:sp>
      <p:cxnSp>
        <p:nvCxnSpPr>
          <p:cNvPr id="84" name="83 Conector recto"/>
          <p:cNvCxnSpPr/>
          <p:nvPr/>
        </p:nvCxnSpPr>
        <p:spPr>
          <a:xfrm rot="5400000">
            <a:off x="2369665" y="9121598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 de flecha"/>
          <p:cNvCxnSpPr/>
          <p:nvPr/>
        </p:nvCxnSpPr>
        <p:spPr>
          <a:xfrm>
            <a:off x="4816624" y="696144"/>
            <a:ext cx="21602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105 Conector recto de flecha"/>
          <p:cNvCxnSpPr/>
          <p:nvPr/>
        </p:nvCxnSpPr>
        <p:spPr>
          <a:xfrm>
            <a:off x="10289232" y="696144"/>
            <a:ext cx="20882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 de flecha"/>
          <p:cNvCxnSpPr/>
          <p:nvPr/>
        </p:nvCxnSpPr>
        <p:spPr>
          <a:xfrm flipH="1">
            <a:off x="6976864" y="696144"/>
            <a:ext cx="23042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12 Conector recto de flecha"/>
          <p:cNvCxnSpPr/>
          <p:nvPr/>
        </p:nvCxnSpPr>
        <p:spPr>
          <a:xfrm flipH="1">
            <a:off x="1504256" y="696144"/>
            <a:ext cx="23042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/>
          <p:nvPr/>
        </p:nvCxnSpPr>
        <p:spPr>
          <a:xfrm>
            <a:off x="640160" y="1488232"/>
            <a:ext cx="11858669" cy="15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recto"/>
          <p:cNvCxnSpPr/>
          <p:nvPr/>
        </p:nvCxnSpPr>
        <p:spPr>
          <a:xfrm>
            <a:off x="640160" y="8471420"/>
            <a:ext cx="11858669" cy="15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37 CuadroTexto"/>
          <p:cNvSpPr txBox="1"/>
          <p:nvPr/>
        </p:nvSpPr>
        <p:spPr>
          <a:xfrm>
            <a:off x="8258982" y="8817602"/>
            <a:ext cx="128588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E S T U D I A N T E S</a:t>
            </a:r>
            <a:endParaRPr lang="es-AR" sz="800" dirty="0"/>
          </a:p>
        </p:txBody>
      </p:sp>
      <p:sp>
        <p:nvSpPr>
          <p:cNvPr id="141" name="79 CuadroTexto"/>
          <p:cNvSpPr txBox="1"/>
          <p:nvPr/>
        </p:nvSpPr>
        <p:spPr>
          <a:xfrm>
            <a:off x="8258982" y="8972872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142" name="80 CuadroTexto"/>
          <p:cNvSpPr txBox="1"/>
          <p:nvPr/>
        </p:nvSpPr>
        <p:spPr>
          <a:xfrm>
            <a:off x="10902188" y="8972872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7 Grupo"/>
          <p:cNvGrpSpPr/>
          <p:nvPr/>
        </p:nvGrpSpPr>
        <p:grpSpPr>
          <a:xfrm>
            <a:off x="208112" y="265617"/>
            <a:ext cx="12433388" cy="9215503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2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63 CuadroTexto"/>
              <p:cNvSpPr txBox="1"/>
              <p:nvPr/>
            </p:nvSpPr>
            <p:spPr>
              <a:xfrm>
                <a:off x="3856514" y="6652236"/>
                <a:ext cx="3528392" cy="19024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000" dirty="0" smtClean="0"/>
                  <a:t>(MODULACIÓN E IDENTIFICACIÓN DE ELEMENTOS ESTRUCTURALES) </a:t>
                </a:r>
                <a:endParaRPr lang="es-AR" sz="1000" dirty="0"/>
              </a:p>
            </p:txBody>
          </p:sp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52 CuadroTexto"/>
          <p:cNvSpPr txBox="1"/>
          <p:nvPr/>
        </p:nvSpPr>
        <p:spPr>
          <a:xfrm>
            <a:off x="8282194" y="9165040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61" name="60 CuadroTexto"/>
          <p:cNvSpPr txBox="1"/>
          <p:nvPr/>
        </p:nvSpPr>
        <p:spPr>
          <a:xfrm>
            <a:off x="10925400" y="9165040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cxnSp>
        <p:nvCxnSpPr>
          <p:cNvPr id="66" name="65 Conector recto"/>
          <p:cNvCxnSpPr/>
          <p:nvPr/>
        </p:nvCxnSpPr>
        <p:spPr>
          <a:xfrm rot="5400000">
            <a:off x="1865609" y="9121598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69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71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73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3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75" name="74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75 CuadroTexto"/>
          <p:cNvSpPr txBox="1"/>
          <p:nvPr/>
        </p:nvSpPr>
        <p:spPr>
          <a:xfrm>
            <a:off x="2080320" y="8908475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1200" b="1" dirty="0" smtClean="0">
                <a:latin typeface="Calibri Light" pitchFamily="34" charset="0"/>
              </a:rPr>
              <a:t>TP</a:t>
            </a:r>
          </a:p>
          <a:p>
            <a:pPr algn="ctr"/>
            <a:r>
              <a:rPr lang="es-AR" sz="1600" b="1" dirty="0" smtClean="0">
                <a:latin typeface="Calibri Light" pitchFamily="34" charset="0"/>
              </a:rPr>
              <a:t>N°1</a:t>
            </a:r>
            <a:endParaRPr lang="es-AR" sz="1600" b="1" dirty="0">
              <a:latin typeface="Calibri Light" pitchFamily="34" charset="0"/>
            </a:endParaRPr>
          </a:p>
        </p:txBody>
      </p:sp>
      <p:sp>
        <p:nvSpPr>
          <p:cNvPr id="77" name="76 CuadroTexto"/>
          <p:cNvSpPr txBox="1"/>
          <p:nvPr/>
        </p:nvSpPr>
        <p:spPr>
          <a:xfrm>
            <a:off x="2700274" y="8818763"/>
            <a:ext cx="1252254" cy="590349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800" dirty="0" smtClean="0"/>
              <a:t>ANALISIS </a:t>
            </a:r>
          </a:p>
          <a:p>
            <a:r>
              <a:rPr lang="pt-BR" sz="1800" dirty="0" smtClean="0"/>
              <a:t>DE OBRA</a:t>
            </a:r>
          </a:p>
        </p:txBody>
      </p:sp>
      <p:cxnSp>
        <p:nvCxnSpPr>
          <p:cNvPr id="78" name="77 Conector recto"/>
          <p:cNvCxnSpPr/>
          <p:nvPr/>
        </p:nvCxnSpPr>
        <p:spPr>
          <a:xfrm flipH="1">
            <a:off x="3592488" y="9193088"/>
            <a:ext cx="42484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78 Conector recto"/>
          <p:cNvCxnSpPr/>
          <p:nvPr/>
        </p:nvCxnSpPr>
        <p:spPr>
          <a:xfrm rot="5400000">
            <a:off x="2369665" y="9121598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37 CuadroTexto"/>
          <p:cNvSpPr txBox="1"/>
          <p:nvPr/>
        </p:nvSpPr>
        <p:spPr>
          <a:xfrm>
            <a:off x="8258982" y="8817602"/>
            <a:ext cx="128588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E S T U D I A N T E S</a:t>
            </a:r>
            <a:endParaRPr lang="es-AR" sz="800" dirty="0"/>
          </a:p>
        </p:txBody>
      </p:sp>
      <p:sp>
        <p:nvSpPr>
          <p:cNvPr id="100" name="79 CuadroTexto"/>
          <p:cNvSpPr txBox="1"/>
          <p:nvPr/>
        </p:nvSpPr>
        <p:spPr>
          <a:xfrm>
            <a:off x="8258982" y="8972872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101" name="80 CuadroTexto"/>
          <p:cNvSpPr txBox="1"/>
          <p:nvPr/>
        </p:nvSpPr>
        <p:spPr>
          <a:xfrm>
            <a:off x="10902188" y="8972872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341204" y="4162560"/>
            <a:ext cx="203978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PLANTA 1:100</a:t>
            </a:r>
            <a:endParaRPr lang="es-A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7714041" y="454219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ESQUEMAS</a:t>
            </a:r>
            <a:endParaRPr lang="es-AR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45 CuadroTexto"/>
          <p:cNvSpPr txBox="1"/>
          <p:nvPr/>
        </p:nvSpPr>
        <p:spPr>
          <a:xfrm>
            <a:off x="2463254" y="4271806"/>
            <a:ext cx="1285884" cy="528794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s-AR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MODULACION)</a:t>
            </a:r>
          </a:p>
          <a:p>
            <a:r>
              <a:rPr lang="es-AR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(ELEMENTOS ESTRUCTURALES)</a:t>
            </a:r>
          </a:p>
          <a:p>
            <a:r>
              <a:rPr lang="es-AR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endParaRPr lang="es-AR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42 CuadroTexto"/>
          <p:cNvSpPr txBox="1"/>
          <p:nvPr/>
        </p:nvSpPr>
        <p:spPr>
          <a:xfrm>
            <a:off x="424136" y="394459"/>
            <a:ext cx="18739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CORTE 1:100</a:t>
            </a:r>
            <a:endParaRPr lang="es-A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47 CuadroTexto"/>
          <p:cNvSpPr txBox="1"/>
          <p:nvPr/>
        </p:nvSpPr>
        <p:spPr>
          <a:xfrm>
            <a:off x="2298054" y="503705"/>
            <a:ext cx="1285884" cy="528794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s-AR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MODULACION)</a:t>
            </a:r>
          </a:p>
          <a:p>
            <a:r>
              <a:rPr lang="es-AR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(ELEMENTOS ESTRUCTURALES)</a:t>
            </a:r>
          </a:p>
          <a:p>
            <a:r>
              <a:rPr lang="es-AR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endParaRPr lang="es-AR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15 CuadroTexto"/>
          <p:cNvSpPr txBox="1"/>
          <p:nvPr/>
        </p:nvSpPr>
        <p:spPr>
          <a:xfrm>
            <a:off x="7714041" y="4089929"/>
            <a:ext cx="203978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PLANTA 1:100</a:t>
            </a:r>
            <a:endParaRPr lang="es-A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45 CuadroTexto"/>
          <p:cNvSpPr txBox="1"/>
          <p:nvPr/>
        </p:nvSpPr>
        <p:spPr>
          <a:xfrm>
            <a:off x="9836091" y="4199175"/>
            <a:ext cx="1285884" cy="528794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s-AR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MODULACION)</a:t>
            </a:r>
          </a:p>
          <a:p>
            <a:r>
              <a:rPr lang="es-AR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(ELEMENTOS ESTRUCTURALES)</a:t>
            </a:r>
          </a:p>
          <a:p>
            <a:r>
              <a:rPr lang="es-AR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endParaRPr lang="es-AR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28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3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17272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E S T U D I A N T E S</a:t>
                </a:r>
                <a:endParaRPr lang="es-AR" sz="8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56 Conector recto"/>
              <p:cNvCxnSpPr/>
              <p:nvPr/>
            </p:nvCxnSpPr>
            <p:spPr>
              <a:xfrm rot="5400000">
                <a:off x="2370459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63 CuadroTexto"/>
              <p:cNvSpPr txBox="1"/>
              <p:nvPr/>
            </p:nvSpPr>
            <p:spPr>
              <a:xfrm>
                <a:off x="4211648" y="6615756"/>
                <a:ext cx="3628518" cy="19024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000" dirty="0" smtClean="0"/>
                  <a:t>|CAMINO DE CARGAS | ESFUERZOS | DEFORMACIONES | </a:t>
                </a:r>
                <a:endParaRPr lang="es-AR" sz="1000" dirty="0"/>
              </a:p>
            </p:txBody>
          </p:sp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0" name="59 Conector recto"/>
          <p:cNvCxnSpPr/>
          <p:nvPr/>
        </p:nvCxnSpPr>
        <p:spPr>
          <a:xfrm rot="5400000">
            <a:off x="1865609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45 CuadroTexto"/>
          <p:cNvSpPr txBox="1"/>
          <p:nvPr/>
        </p:nvSpPr>
        <p:spPr>
          <a:xfrm>
            <a:off x="471446" y="4988041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FOTOS | MAQUETA</a:t>
            </a:r>
            <a:endParaRPr lang="es-AR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9" name="78 CuadroTexto"/>
          <p:cNvSpPr txBox="1"/>
          <p:nvPr/>
        </p:nvSpPr>
        <p:spPr>
          <a:xfrm>
            <a:off x="2700274" y="8761040"/>
            <a:ext cx="1252254" cy="590349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800" dirty="0" smtClean="0"/>
              <a:t>ANALISIS </a:t>
            </a:r>
          </a:p>
          <a:p>
            <a:r>
              <a:rPr lang="pt-BR" sz="1800" dirty="0" smtClean="0"/>
              <a:t>DE OBRA</a:t>
            </a:r>
          </a:p>
        </p:txBody>
      </p:sp>
      <p:sp>
        <p:nvSpPr>
          <p:cNvPr id="80" name="79 CuadroTexto"/>
          <p:cNvSpPr txBox="1"/>
          <p:nvPr/>
        </p:nvSpPr>
        <p:spPr>
          <a:xfrm>
            <a:off x="8258982" y="9158318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81" name="80 CuadroTexto"/>
          <p:cNvSpPr txBox="1"/>
          <p:nvPr/>
        </p:nvSpPr>
        <p:spPr>
          <a:xfrm>
            <a:off x="10902188" y="9158318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grpSp>
        <p:nvGrpSpPr>
          <p:cNvPr id="86" name="85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1027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1029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4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84" name="83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0" name="89 Conector recto"/>
          <p:cNvCxnSpPr/>
          <p:nvPr/>
        </p:nvCxnSpPr>
        <p:spPr>
          <a:xfrm flipH="1">
            <a:off x="3592488" y="9121080"/>
            <a:ext cx="42484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92 CuadroTexto"/>
          <p:cNvSpPr txBox="1"/>
          <p:nvPr/>
        </p:nvSpPr>
        <p:spPr>
          <a:xfrm>
            <a:off x="2080320" y="8905056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1200" b="1" dirty="0" smtClean="0">
                <a:latin typeface="Calibri Light" pitchFamily="34" charset="0"/>
              </a:rPr>
              <a:t>TP</a:t>
            </a:r>
          </a:p>
          <a:p>
            <a:pPr algn="ctr"/>
            <a:r>
              <a:rPr lang="es-AR" sz="1600" b="1" dirty="0" smtClean="0">
                <a:latin typeface="Calibri Light" pitchFamily="34" charset="0"/>
              </a:rPr>
              <a:t>N°1</a:t>
            </a:r>
            <a:endParaRPr lang="es-AR" sz="1600" b="1" dirty="0">
              <a:latin typeface="Calibri Light" pitchFamily="34" charset="0"/>
            </a:endParaRPr>
          </a:p>
        </p:txBody>
      </p:sp>
      <p:sp>
        <p:nvSpPr>
          <p:cNvPr id="40" name="79 CuadroTexto"/>
          <p:cNvSpPr txBox="1"/>
          <p:nvPr/>
        </p:nvSpPr>
        <p:spPr>
          <a:xfrm>
            <a:off x="8258982" y="8972872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41" name="80 CuadroTexto"/>
          <p:cNvSpPr txBox="1"/>
          <p:nvPr/>
        </p:nvSpPr>
        <p:spPr>
          <a:xfrm>
            <a:off x="10902188" y="8972872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45" name="44 CuadroTexto"/>
          <p:cNvSpPr txBox="1"/>
          <p:nvPr/>
        </p:nvSpPr>
        <p:spPr>
          <a:xfrm>
            <a:off x="5032648" y="442882"/>
            <a:ext cx="18739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CORTE 1:100</a:t>
            </a:r>
            <a:endParaRPr lang="es-A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" name="47 CuadroTexto"/>
          <p:cNvSpPr txBox="1"/>
          <p:nvPr/>
        </p:nvSpPr>
        <p:spPr>
          <a:xfrm>
            <a:off x="6906566" y="625506"/>
            <a:ext cx="1285884" cy="190240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| ESFUERZOS</a:t>
            </a:r>
            <a:endParaRPr lang="es-AR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3" name="52 CuadroTexto"/>
          <p:cNvSpPr txBox="1"/>
          <p:nvPr/>
        </p:nvSpPr>
        <p:spPr>
          <a:xfrm>
            <a:off x="496144" y="480120"/>
            <a:ext cx="18739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CORTE 1:100</a:t>
            </a:r>
            <a:endParaRPr lang="es-A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53 CuadroTexto"/>
          <p:cNvSpPr txBox="1"/>
          <p:nvPr/>
        </p:nvSpPr>
        <p:spPr>
          <a:xfrm>
            <a:off x="2234596" y="662744"/>
            <a:ext cx="1285884" cy="177416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>
              <a:lnSpc>
                <a:spcPts val="1100"/>
              </a:lnSpc>
              <a:spcBef>
                <a:spcPts val="600"/>
              </a:spcBef>
            </a:pPr>
            <a:r>
              <a:rPr lang="es-E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| CAMINO DE CARGAS</a:t>
            </a:r>
            <a:endParaRPr lang="es-AR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6" name="65 CuadroTexto"/>
          <p:cNvSpPr txBox="1"/>
          <p:nvPr/>
        </p:nvSpPr>
        <p:spPr>
          <a:xfrm>
            <a:off x="9137104" y="442882"/>
            <a:ext cx="18739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CORTE 1:100</a:t>
            </a:r>
            <a:endParaRPr lang="es-A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74 CuadroTexto"/>
          <p:cNvSpPr txBox="1"/>
          <p:nvPr/>
        </p:nvSpPr>
        <p:spPr>
          <a:xfrm>
            <a:off x="10947564" y="625506"/>
            <a:ext cx="1285884" cy="190240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| DEFORMACIONES</a:t>
            </a:r>
            <a:endParaRPr lang="es-AR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42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764</TotalTime>
  <Words>206</Words>
  <Application>Microsoft Office PowerPoint</Application>
  <PresentationFormat>Papel A3 (297 x 420 mm)</PresentationFormat>
  <Paragraphs>69</Paragraphs>
  <Slides>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Hernan</dc:creator>
  <cp:lastModifiedBy>Marcelo</cp:lastModifiedBy>
  <cp:revision>108</cp:revision>
  <dcterms:created xsi:type="dcterms:W3CDTF">2020-04-08T00:33:50Z</dcterms:created>
  <dcterms:modified xsi:type="dcterms:W3CDTF">2025-03-22T00:42:45Z</dcterms:modified>
</cp:coreProperties>
</file>