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E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086" autoAdjust="0"/>
  </p:normalViewPr>
  <p:slideViewPr>
    <p:cSldViewPr>
      <p:cViewPr varScale="1">
        <p:scale>
          <a:sx n="58" d="100"/>
          <a:sy n="58" d="100"/>
        </p:scale>
        <p:origin x="1954" y="53"/>
      </p:cViewPr>
      <p:guideLst>
        <p:guide orient="horz" pos="3024"/>
        <p:guide pos="4032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E34E7-C182-47B0-A495-BBE7C99509F7}" type="datetimeFigureOut">
              <a:rPr lang="es-AR" smtClean="0"/>
              <a:pPr/>
              <a:t>7/4/2025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D4B9A-D165-4FBB-A060-3E19176714FC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D4B9A-D165-4FBB-A060-3E19176714FC}" type="slidenum">
              <a:rPr lang="es-AR" smtClean="0"/>
              <a:pPr/>
              <a:t>3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7/4/2025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7/4/2025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7/4/2025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7/4/2025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7/4/2025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7/4/2025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7/4/2025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7/4/2025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7/4/2025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7/4/2025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7/4/2025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7/4/2025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76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108 Grupo"/>
            <p:cNvGrpSpPr/>
            <p:nvPr/>
          </p:nvGrpSpPr>
          <p:grpSpPr>
            <a:xfrm>
              <a:off x="1492742" y="942948"/>
              <a:ext cx="10980249" cy="446720"/>
              <a:chOff x="1757330" y="1728766"/>
              <a:chExt cx="10715700" cy="446720"/>
            </a:xfrm>
          </p:grpSpPr>
          <p:grpSp>
            <p:nvGrpSpPr>
              <p:cNvPr id="89" name="88 Grupo"/>
              <p:cNvGrpSpPr/>
              <p:nvPr/>
            </p:nvGrpSpPr>
            <p:grpSpPr>
              <a:xfrm>
                <a:off x="1757330" y="1728766"/>
                <a:ext cx="1785950" cy="446720"/>
                <a:chOff x="8686816" y="1800204"/>
                <a:chExt cx="1785950" cy="446720"/>
              </a:xfrm>
            </p:grpSpPr>
            <p:sp>
              <p:nvSpPr>
                <p:cNvPr id="86" name="85 CuadroTexto"/>
                <p:cNvSpPr txBox="1"/>
                <p:nvPr/>
              </p:nvSpPr>
              <p:spPr>
                <a:xfrm>
                  <a:off x="8686816" y="1800204"/>
                  <a:ext cx="1785950" cy="446720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>
                    <a:lnSpc>
                      <a:spcPts val="16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MODULACIÓN Y GRILLA ESTRUCT.</a:t>
                  </a:r>
                  <a:endParaRPr lang="es-AR" sz="1500" dirty="0" smtClean="0"/>
                </a:p>
              </p:txBody>
            </p:sp>
            <p:sp>
              <p:nvSpPr>
                <p:cNvPr id="88" name="8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0" name="89 Grupo"/>
              <p:cNvGrpSpPr/>
              <p:nvPr/>
            </p:nvGrpSpPr>
            <p:grpSpPr>
              <a:xfrm>
                <a:off x="354328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1" name="90 CuadroTexto"/>
                <p:cNvSpPr txBox="1"/>
                <p:nvPr/>
              </p:nvSpPr>
              <p:spPr>
                <a:xfrm>
                  <a:off x="8686816" y="1900180"/>
                  <a:ext cx="1785950" cy="229284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ELEMENTOS ESTRUCT.</a:t>
                  </a:r>
                </a:p>
              </p:txBody>
            </p:sp>
            <p:sp>
              <p:nvSpPr>
                <p:cNvPr id="92" name="91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3" name="92 Grupo"/>
              <p:cNvGrpSpPr/>
              <p:nvPr/>
            </p:nvGrpSpPr>
            <p:grpSpPr>
              <a:xfrm>
                <a:off x="53292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4" name="93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CAMINO DE CARGAS</a:t>
                  </a:r>
                  <a:endParaRPr lang="es-AR" sz="1500" dirty="0" smtClean="0"/>
                </a:p>
              </p:txBody>
            </p:sp>
            <p:sp>
              <p:nvSpPr>
                <p:cNvPr id="95" name="94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6" name="95 Grupo"/>
              <p:cNvGrpSpPr/>
              <p:nvPr/>
            </p:nvGrpSpPr>
            <p:grpSpPr>
              <a:xfrm>
                <a:off x="711518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7" name="96 CuadroTexto"/>
                <p:cNvSpPr txBox="1"/>
                <p:nvPr/>
              </p:nvSpPr>
              <p:spPr>
                <a:xfrm>
                  <a:off x="8686816" y="1800204"/>
                  <a:ext cx="1785950" cy="31160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200"/>
                    </a:lnSpc>
                  </a:pPr>
                  <a:r>
                    <a:rPr lang="es-ES" sz="1500" dirty="0" smtClean="0"/>
                    <a:t>ESFUERZOS</a:t>
                  </a:r>
                  <a:endParaRPr lang="es-AR" sz="1500" dirty="0" smtClean="0"/>
                </a:p>
              </p:txBody>
            </p:sp>
            <p:sp>
              <p:nvSpPr>
                <p:cNvPr id="98" name="9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9" name="98 Grupo"/>
              <p:cNvGrpSpPr/>
              <p:nvPr/>
            </p:nvGrpSpPr>
            <p:grpSpPr>
              <a:xfrm>
                <a:off x="89011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100" name="99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DEFORMACIONES</a:t>
                  </a:r>
                  <a:endParaRPr lang="es-AR" sz="1500" dirty="0" smtClean="0"/>
                </a:p>
              </p:txBody>
            </p:sp>
            <p:sp>
              <p:nvSpPr>
                <p:cNvPr id="101" name="100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102" name="101 Grupo"/>
              <p:cNvGrpSpPr/>
              <p:nvPr/>
            </p:nvGrpSpPr>
            <p:grpSpPr>
              <a:xfrm>
                <a:off x="106870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103" name="102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MATERIAL Y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TECNOLOGÍA</a:t>
                  </a:r>
                  <a:endParaRPr lang="es-AR" sz="1500" dirty="0" smtClean="0"/>
                </a:p>
              </p:txBody>
            </p:sp>
            <p:sp>
              <p:nvSpPr>
                <p:cNvPr id="104" name="103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</p:grpSp>
        <p:sp>
          <p:nvSpPr>
            <p:cNvPr id="105" name="104 CuadroTexto"/>
            <p:cNvSpPr txBox="1"/>
            <p:nvPr/>
          </p:nvSpPr>
          <p:spPr>
            <a:xfrm>
              <a:off x="1648272" y="585758"/>
              <a:ext cx="5334922" cy="230832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1200" dirty="0" smtClean="0"/>
                <a:t>C L A S E    1</a:t>
              </a:r>
              <a:endParaRPr lang="es-AR" sz="1200" dirty="0"/>
            </a:p>
          </p:txBody>
        </p:sp>
        <p:sp>
          <p:nvSpPr>
            <p:cNvPr id="107" name="106 CuadroTexto"/>
            <p:cNvSpPr txBox="1"/>
            <p:nvPr/>
          </p:nvSpPr>
          <p:spPr>
            <a:xfrm>
              <a:off x="9137104" y="585758"/>
              <a:ext cx="1296144" cy="230832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1200" dirty="0" smtClean="0"/>
                <a:t>C L A S E    2</a:t>
              </a:r>
              <a:endParaRPr lang="es-AR" sz="1200" dirty="0"/>
            </a:p>
          </p:txBody>
        </p:sp>
        <p:cxnSp>
          <p:nvCxnSpPr>
            <p:cNvPr id="119" name="118 Conector recto"/>
            <p:cNvCxnSpPr/>
            <p:nvPr/>
          </p:nvCxnSpPr>
          <p:spPr>
            <a:xfrm>
              <a:off x="640160" y="4872608"/>
              <a:ext cx="11858669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"/>
            <p:cNvCxnSpPr/>
            <p:nvPr/>
          </p:nvCxnSpPr>
          <p:spPr>
            <a:xfrm rot="5400000">
              <a:off x="-197118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"/>
            <p:cNvCxnSpPr/>
            <p:nvPr/>
          </p:nvCxnSpPr>
          <p:spPr>
            <a:xfrm rot="5400000">
              <a:off x="-141146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123 Conector recto"/>
            <p:cNvCxnSpPr/>
            <p:nvPr/>
          </p:nvCxnSpPr>
          <p:spPr>
            <a:xfrm rot="5400000">
              <a:off x="1688895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124 Conector recto"/>
            <p:cNvCxnSpPr/>
            <p:nvPr/>
          </p:nvCxnSpPr>
          <p:spPr>
            <a:xfrm rot="5400000">
              <a:off x="351893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25 Conector recto"/>
            <p:cNvCxnSpPr/>
            <p:nvPr/>
          </p:nvCxnSpPr>
          <p:spPr>
            <a:xfrm rot="5400000">
              <a:off x="5348978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126 Conector recto"/>
            <p:cNvCxnSpPr/>
            <p:nvPr/>
          </p:nvCxnSpPr>
          <p:spPr>
            <a:xfrm rot="5400000">
              <a:off x="7179020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127 Conector recto"/>
            <p:cNvCxnSpPr/>
            <p:nvPr/>
          </p:nvCxnSpPr>
          <p:spPr>
            <a:xfrm rot="5400000">
              <a:off x="9009061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75 Grupo"/>
            <p:cNvGrpSpPr/>
            <p:nvPr/>
          </p:nvGrpSpPr>
          <p:grpSpPr>
            <a:xfrm>
              <a:off x="185694" y="8801128"/>
              <a:ext cx="12432594" cy="642943"/>
              <a:chOff x="185694" y="880112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6488" y="880112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6488" y="937263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99264" y="908688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1742" y="908608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5196" y="888085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5196" y="880112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5196" y="887256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1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1792" y="908688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54 CuadroTexto"/>
              <p:cNvSpPr txBox="1"/>
              <p:nvPr/>
            </p:nvSpPr>
            <p:spPr>
              <a:xfrm>
                <a:off x="2738082" y="8905056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sp>
            <p:nvSpPr>
              <p:cNvPr id="63" name="62 CuadroTexto"/>
              <p:cNvSpPr txBox="1"/>
              <p:nvPr/>
            </p:nvSpPr>
            <p:spPr>
              <a:xfrm>
                <a:off x="2728392" y="9023754"/>
                <a:ext cx="3816424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GRILLA COMPARATIVA ESTRUCTURAL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2438" y="908688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endParaRPr lang="es-AR" sz="1800" dirty="0"/>
              </a:p>
            </p:txBody>
          </p:sp>
        </p:grpSp>
      </p:grpSp>
      <p:sp>
        <p:nvSpPr>
          <p:cNvPr id="70" name="6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71" name="70 CuadroTexto"/>
          <p:cNvSpPr txBox="1"/>
          <p:nvPr/>
        </p:nvSpPr>
        <p:spPr>
          <a:xfrm>
            <a:off x="10902188" y="9158318"/>
            <a:ext cx="1070776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_________</a:t>
            </a:r>
            <a:endParaRPr lang="es-AR" sz="1000" dirty="0"/>
          </a:p>
        </p:txBody>
      </p:sp>
      <p:cxnSp>
        <p:nvCxnSpPr>
          <p:cNvPr id="78" name="77 Conector recto"/>
          <p:cNvCxnSpPr/>
          <p:nvPr/>
        </p:nvCxnSpPr>
        <p:spPr>
          <a:xfrm rot="5400000">
            <a:off x="1865609" y="9121598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78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80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81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82" name="81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82 CuadroTexto"/>
          <p:cNvSpPr txBox="1"/>
          <p:nvPr/>
        </p:nvSpPr>
        <p:spPr>
          <a:xfrm>
            <a:off x="2080320" y="8908475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1200" b="1" dirty="0" smtClean="0">
                <a:latin typeface="Calibri Light" pitchFamily="34" charset="0"/>
              </a:rPr>
              <a:t>TP</a:t>
            </a:r>
          </a:p>
          <a:p>
            <a:pPr algn="ctr"/>
            <a:r>
              <a:rPr lang="es-AR" sz="1600" b="1" dirty="0" smtClean="0">
                <a:latin typeface="Calibri Light" pitchFamily="34" charset="0"/>
              </a:rPr>
              <a:t>N°2</a:t>
            </a:r>
            <a:endParaRPr lang="es-AR" sz="1600" b="1" dirty="0">
              <a:latin typeface="Calibri Light" pitchFamily="34" charset="0"/>
            </a:endParaRPr>
          </a:p>
        </p:txBody>
      </p:sp>
      <p:cxnSp>
        <p:nvCxnSpPr>
          <p:cNvPr id="84" name="83 Conector recto"/>
          <p:cNvCxnSpPr/>
          <p:nvPr/>
        </p:nvCxnSpPr>
        <p:spPr>
          <a:xfrm rot="5400000">
            <a:off x="2369665" y="9121598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 de flecha"/>
          <p:cNvCxnSpPr/>
          <p:nvPr/>
        </p:nvCxnSpPr>
        <p:spPr>
          <a:xfrm>
            <a:off x="4816624" y="696144"/>
            <a:ext cx="21602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105 Conector recto de flecha"/>
          <p:cNvCxnSpPr/>
          <p:nvPr/>
        </p:nvCxnSpPr>
        <p:spPr>
          <a:xfrm>
            <a:off x="10289232" y="696144"/>
            <a:ext cx="20882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 de flecha"/>
          <p:cNvCxnSpPr/>
          <p:nvPr/>
        </p:nvCxnSpPr>
        <p:spPr>
          <a:xfrm flipH="1">
            <a:off x="6976864" y="696144"/>
            <a:ext cx="23042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 de flecha"/>
          <p:cNvCxnSpPr/>
          <p:nvPr/>
        </p:nvCxnSpPr>
        <p:spPr>
          <a:xfrm flipH="1">
            <a:off x="1504256" y="696144"/>
            <a:ext cx="23042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>
            <a:off x="640160" y="1488232"/>
            <a:ext cx="11858669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/>
          <p:nvPr/>
        </p:nvCxnSpPr>
        <p:spPr>
          <a:xfrm>
            <a:off x="640160" y="8471420"/>
            <a:ext cx="11858669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64 CuadroTexto"/>
          <p:cNvSpPr txBox="1"/>
          <p:nvPr/>
        </p:nvSpPr>
        <p:spPr>
          <a:xfrm rot="16200000">
            <a:off x="-458542" y="6308700"/>
            <a:ext cx="30963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500" b="1" dirty="0" smtClean="0"/>
              <a:t>PABELLÓN DE DULCES</a:t>
            </a:r>
          </a:p>
          <a:p>
            <a:pPr algn="ctr" fontAlgn="base"/>
            <a:r>
              <a:rPr lang="es-AR" sz="1500" dirty="0" err="1"/>
              <a:t>Bertolino</a:t>
            </a:r>
            <a:r>
              <a:rPr lang="es-AR" sz="1500" dirty="0"/>
              <a:t> </a:t>
            </a:r>
            <a:r>
              <a:rPr lang="es-AR" sz="1500" dirty="0" smtClean="0"/>
              <a:t>–Barrado</a:t>
            </a:r>
          </a:p>
          <a:p>
            <a:pPr algn="ctr" fontAlgn="base"/>
            <a:r>
              <a:rPr lang="es-AR" sz="1600" dirty="0" smtClean="0"/>
              <a:t>Capilla del Monte – ARG.</a:t>
            </a:r>
            <a:r>
              <a:rPr lang="es-AR" sz="1500" dirty="0" smtClean="0"/>
              <a:t>. 2005</a:t>
            </a:r>
          </a:p>
        </p:txBody>
      </p:sp>
      <p:sp>
        <p:nvSpPr>
          <p:cNvPr id="66" name="65 CuadroTexto"/>
          <p:cNvSpPr txBox="1"/>
          <p:nvPr/>
        </p:nvSpPr>
        <p:spPr>
          <a:xfrm rot="16200000">
            <a:off x="-374850" y="2799690"/>
            <a:ext cx="292895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s-AR" sz="1500" dirty="0" smtClean="0"/>
              <a:t>PABELLÓN CASA TORCUATO </a:t>
            </a:r>
          </a:p>
          <a:p>
            <a:pPr algn="ctr">
              <a:lnSpc>
                <a:spcPts val="1800"/>
              </a:lnSpc>
            </a:pPr>
            <a:r>
              <a:rPr lang="es-AR" sz="1500" dirty="0" smtClean="0"/>
              <a:t>Olivos Bs. As.,  Argentina</a:t>
            </a:r>
          </a:p>
          <a:p>
            <a:pPr algn="ctr">
              <a:lnSpc>
                <a:spcPts val="1800"/>
              </a:lnSpc>
            </a:pPr>
            <a:r>
              <a:rPr lang="es-AR" sz="1500" dirty="0" err="1" smtClean="0"/>
              <a:t>Besonias</a:t>
            </a:r>
            <a:r>
              <a:rPr lang="es-AR" sz="1500" dirty="0" smtClean="0"/>
              <a:t> - Almeida. 2016</a:t>
            </a:r>
          </a:p>
        </p:txBody>
      </p:sp>
      <p:sp>
        <p:nvSpPr>
          <p:cNvPr id="67" name="69 CuadroTexto"/>
          <p:cNvSpPr txBox="1"/>
          <p:nvPr/>
        </p:nvSpPr>
        <p:spPr>
          <a:xfrm>
            <a:off x="8273008" y="8905056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68" name="70 CuadroTexto"/>
          <p:cNvSpPr txBox="1"/>
          <p:nvPr/>
        </p:nvSpPr>
        <p:spPr>
          <a:xfrm>
            <a:off x="10916214" y="8905056"/>
            <a:ext cx="1070776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_________</a:t>
            </a:r>
            <a:endParaRPr lang="es-AR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208112" y="265617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2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63 CuadroTexto"/>
              <p:cNvSpPr txBox="1"/>
              <p:nvPr/>
            </p:nvSpPr>
            <p:spPr>
              <a:xfrm>
                <a:off x="3856514" y="6652236"/>
                <a:ext cx="3528392" cy="19024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000" dirty="0" smtClean="0"/>
                  <a:t>(MODULACIÓN E IDENTIFICACIÓN DE ELEMENTOS ESTRUCTURALES) </a:t>
                </a:r>
                <a:endParaRPr lang="es-AR" sz="1000" dirty="0"/>
              </a:p>
            </p:txBody>
          </p:sp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34 Grupo"/>
          <p:cNvGrpSpPr/>
          <p:nvPr/>
        </p:nvGrpSpPr>
        <p:grpSpPr>
          <a:xfrm rot="5400000">
            <a:off x="1756555" y="-924307"/>
            <a:ext cx="647530" cy="3312368"/>
            <a:chOff x="280662" y="2494622"/>
            <a:chExt cx="647530" cy="3312368"/>
          </a:xfrm>
        </p:grpSpPr>
        <p:sp>
          <p:nvSpPr>
            <p:cNvPr id="16" name="15 CuadroTexto"/>
            <p:cNvSpPr txBox="1"/>
            <p:nvPr/>
          </p:nvSpPr>
          <p:spPr>
            <a:xfrm rot="16200000">
              <a:off x="-558936" y="4490338"/>
              <a:ext cx="215625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PLANTA </a:t>
              </a:r>
              <a:r>
                <a:rPr lang="es-E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1:100</a:t>
              </a:r>
              <a:endParaRPr lang="es-AR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45 CuadroTexto"/>
            <p:cNvSpPr txBox="1"/>
            <p:nvPr/>
          </p:nvSpPr>
          <p:spPr>
            <a:xfrm rot="16200000">
              <a:off x="20853" y="2873167"/>
              <a:ext cx="1285884" cy="528794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r>
                <a:rPr lang="es-ES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</a:t>
              </a:r>
              <a:r>
                <a:rPr lang="es-A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MODULACION)</a:t>
              </a:r>
            </a:p>
            <a:p>
              <a:r>
                <a:rPr lang="es-A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(ELEMENTOS ESTRUCTURALES)</a:t>
              </a:r>
            </a:p>
            <a:p>
              <a:r>
                <a:rPr lang="es-A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  <a:p>
              <a:endParaRPr lang="es-A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3" name="52 CuadroTexto"/>
          <p:cNvSpPr txBox="1"/>
          <p:nvPr/>
        </p:nvSpPr>
        <p:spPr>
          <a:xfrm>
            <a:off x="8282194" y="9165040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10925400" y="9165040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cxnSp>
        <p:nvCxnSpPr>
          <p:cNvPr id="66" name="65 Conector recto"/>
          <p:cNvCxnSpPr/>
          <p:nvPr/>
        </p:nvCxnSpPr>
        <p:spPr>
          <a:xfrm rot="5400000">
            <a:off x="1865609" y="9121598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69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71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73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75" name="74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75 CuadroTexto"/>
          <p:cNvSpPr txBox="1"/>
          <p:nvPr/>
        </p:nvSpPr>
        <p:spPr>
          <a:xfrm>
            <a:off x="2080320" y="8908475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1200" b="1" dirty="0" smtClean="0">
                <a:latin typeface="Calibri Light" pitchFamily="34" charset="0"/>
              </a:rPr>
              <a:t>TP</a:t>
            </a:r>
          </a:p>
          <a:p>
            <a:pPr algn="ctr"/>
            <a:r>
              <a:rPr lang="es-AR" sz="1600" b="1" dirty="0" smtClean="0">
                <a:latin typeface="Calibri Light" pitchFamily="34" charset="0"/>
              </a:rPr>
              <a:t>N°2</a:t>
            </a:r>
            <a:endParaRPr lang="es-AR" sz="1600" b="1" dirty="0">
              <a:latin typeface="Calibri Light" pitchFamily="34" charset="0"/>
            </a:endParaRPr>
          </a:p>
        </p:txBody>
      </p:sp>
      <p:sp>
        <p:nvSpPr>
          <p:cNvPr id="77" name="76 CuadroTexto"/>
          <p:cNvSpPr txBox="1"/>
          <p:nvPr/>
        </p:nvSpPr>
        <p:spPr>
          <a:xfrm>
            <a:off x="2700274" y="8818763"/>
            <a:ext cx="1252254" cy="590349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800" dirty="0" smtClean="0"/>
              <a:t>ANALISIS </a:t>
            </a:r>
          </a:p>
          <a:p>
            <a:r>
              <a:rPr lang="pt-BR" sz="1800" dirty="0" smtClean="0"/>
              <a:t>DE OBRA</a:t>
            </a:r>
          </a:p>
        </p:txBody>
      </p:sp>
      <p:cxnSp>
        <p:nvCxnSpPr>
          <p:cNvPr id="78" name="77 Conector recto"/>
          <p:cNvCxnSpPr/>
          <p:nvPr/>
        </p:nvCxnSpPr>
        <p:spPr>
          <a:xfrm flipH="1">
            <a:off x="3592488" y="9193088"/>
            <a:ext cx="42484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78 Conector recto"/>
          <p:cNvCxnSpPr/>
          <p:nvPr/>
        </p:nvCxnSpPr>
        <p:spPr>
          <a:xfrm rot="5400000">
            <a:off x="2369665" y="9121598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38 Grupo"/>
          <p:cNvGrpSpPr/>
          <p:nvPr/>
        </p:nvGrpSpPr>
        <p:grpSpPr>
          <a:xfrm rot="5400000">
            <a:off x="1577425" y="4081685"/>
            <a:ext cx="861774" cy="3024335"/>
            <a:chOff x="9281121" y="2638642"/>
            <a:chExt cx="861774" cy="3024335"/>
          </a:xfrm>
        </p:grpSpPr>
        <p:sp>
          <p:nvSpPr>
            <p:cNvPr id="33" name="32 CuadroTexto"/>
            <p:cNvSpPr txBox="1"/>
            <p:nvPr/>
          </p:nvSpPr>
          <p:spPr>
            <a:xfrm rot="16200000">
              <a:off x="8199840" y="3719923"/>
              <a:ext cx="302433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CORTE LONGITUDINAL </a:t>
              </a:r>
              <a:r>
                <a:rPr lang="es-E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1:100</a:t>
              </a:r>
              <a:endParaRPr lang="es-AR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33 CuadroTexto"/>
            <p:cNvSpPr txBox="1"/>
            <p:nvPr/>
          </p:nvSpPr>
          <p:spPr>
            <a:xfrm rot="16200000">
              <a:off x="9021850" y="3521242"/>
              <a:ext cx="1285884" cy="528794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r>
                <a:rPr lang="es-ES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</a:t>
              </a:r>
              <a:r>
                <a:rPr lang="es-A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MODULACION)</a:t>
              </a:r>
            </a:p>
            <a:p>
              <a:r>
                <a:rPr lang="es-A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(ELEMENTOS ESTRUCTURALES)</a:t>
              </a:r>
            </a:p>
            <a:p>
              <a:r>
                <a:rPr lang="es-A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  <a:p>
              <a:endParaRPr lang="es-A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39 Grupo"/>
          <p:cNvGrpSpPr/>
          <p:nvPr/>
        </p:nvGrpSpPr>
        <p:grpSpPr>
          <a:xfrm rot="5400000">
            <a:off x="10022783" y="-549575"/>
            <a:ext cx="861774" cy="2921165"/>
            <a:chOff x="9281122" y="2741811"/>
            <a:chExt cx="861774" cy="2921165"/>
          </a:xfrm>
        </p:grpSpPr>
        <p:sp>
          <p:nvSpPr>
            <p:cNvPr id="41" name="40 CuadroTexto"/>
            <p:cNvSpPr txBox="1"/>
            <p:nvPr/>
          </p:nvSpPr>
          <p:spPr>
            <a:xfrm rot="16200000">
              <a:off x="8251426" y="3771507"/>
              <a:ext cx="292116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CORTE TRANSVERSAL  </a:t>
              </a:r>
              <a:r>
                <a:rPr lang="es-E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1:100</a:t>
              </a:r>
              <a:endParaRPr lang="es-AR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41 CuadroTexto"/>
            <p:cNvSpPr txBox="1"/>
            <p:nvPr/>
          </p:nvSpPr>
          <p:spPr>
            <a:xfrm rot="16200000">
              <a:off x="9021853" y="3603507"/>
              <a:ext cx="1285884" cy="528794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r>
                <a:rPr lang="es-ES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</a:t>
              </a:r>
              <a:r>
                <a:rPr lang="es-A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MODULACION)</a:t>
              </a:r>
            </a:p>
            <a:p>
              <a:r>
                <a:rPr lang="es-A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(ELEMENTOS ESTRUCTURALES)</a:t>
              </a:r>
            </a:p>
            <a:p>
              <a:r>
                <a:rPr lang="es-AR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  <a:p>
              <a:endParaRPr lang="es-AR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4" name="43 CuadroTexto"/>
          <p:cNvSpPr txBox="1"/>
          <p:nvPr/>
        </p:nvSpPr>
        <p:spPr>
          <a:xfrm>
            <a:off x="3880520" y="8833048"/>
            <a:ext cx="3456384" cy="31335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1800" dirty="0" smtClean="0"/>
              <a:t>PABELLÓN CASA TORCUATO </a:t>
            </a:r>
            <a:endParaRPr lang="pt-BR" sz="1800" dirty="0" smtClean="0"/>
          </a:p>
        </p:txBody>
      </p:sp>
      <p:sp>
        <p:nvSpPr>
          <p:cNvPr id="43" name="44 CuadroTexto"/>
          <p:cNvSpPr txBox="1"/>
          <p:nvPr/>
        </p:nvSpPr>
        <p:spPr>
          <a:xfrm>
            <a:off x="9331310" y="5224517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FOTOS | MAQUETA</a:t>
            </a:r>
            <a:endParaRPr lang="es-A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69 CuadroTexto"/>
          <p:cNvSpPr txBox="1"/>
          <p:nvPr/>
        </p:nvSpPr>
        <p:spPr>
          <a:xfrm>
            <a:off x="8273008" y="8905056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7" name="70 CuadroTexto"/>
          <p:cNvSpPr txBox="1"/>
          <p:nvPr/>
        </p:nvSpPr>
        <p:spPr>
          <a:xfrm>
            <a:off x="10916214" y="8905056"/>
            <a:ext cx="1070776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_________</a:t>
            </a:r>
            <a:endParaRPr lang="es-AR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3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56 Conector recto"/>
              <p:cNvCxnSpPr/>
              <p:nvPr/>
            </p:nvCxnSpPr>
            <p:spPr>
              <a:xfrm rot="5400000">
                <a:off x="2370459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63 CuadroTexto"/>
              <p:cNvSpPr txBox="1"/>
              <p:nvPr/>
            </p:nvSpPr>
            <p:spPr>
              <a:xfrm>
                <a:off x="4211648" y="6615756"/>
                <a:ext cx="3628518" cy="19024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000" dirty="0" smtClean="0"/>
                  <a:t>|CAMINO DE CARGAS | ESFUERZOS | DEFORMACIONES | </a:t>
                </a:r>
                <a:endParaRPr lang="es-AR" sz="1000" dirty="0"/>
              </a:p>
            </p:txBody>
          </p:sp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59 Conector recto"/>
          <p:cNvCxnSpPr/>
          <p:nvPr/>
        </p:nvCxnSpPr>
        <p:spPr>
          <a:xfrm rot="5400000">
            <a:off x="1865609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8 CuadroTexto"/>
          <p:cNvSpPr txBox="1"/>
          <p:nvPr/>
        </p:nvSpPr>
        <p:spPr>
          <a:xfrm>
            <a:off x="2700274" y="8761040"/>
            <a:ext cx="1252254" cy="590349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800" dirty="0" smtClean="0"/>
              <a:t>ANALISIS </a:t>
            </a:r>
          </a:p>
          <a:p>
            <a:r>
              <a:rPr lang="pt-BR" sz="1800" dirty="0" smtClean="0"/>
              <a:t>DE OBRA</a:t>
            </a:r>
          </a:p>
        </p:txBody>
      </p:sp>
      <p:sp>
        <p:nvSpPr>
          <p:cNvPr id="80" name="7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81" name="80 CuadroTexto"/>
          <p:cNvSpPr txBox="1"/>
          <p:nvPr/>
        </p:nvSpPr>
        <p:spPr>
          <a:xfrm>
            <a:off x="10902188" y="9158318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grpSp>
        <p:nvGrpSpPr>
          <p:cNvPr id="86" name="85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1027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1029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4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84" name="83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0" name="89 Conector recto"/>
          <p:cNvCxnSpPr/>
          <p:nvPr/>
        </p:nvCxnSpPr>
        <p:spPr>
          <a:xfrm flipH="1">
            <a:off x="3592488" y="9121080"/>
            <a:ext cx="42484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92 CuadroTexto"/>
          <p:cNvSpPr txBox="1"/>
          <p:nvPr/>
        </p:nvSpPr>
        <p:spPr>
          <a:xfrm>
            <a:off x="2080320" y="8905056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1200" b="1" dirty="0" smtClean="0">
                <a:latin typeface="Calibri Light" pitchFamily="34" charset="0"/>
              </a:rPr>
              <a:t>TP</a:t>
            </a:r>
          </a:p>
          <a:p>
            <a:pPr algn="ctr"/>
            <a:r>
              <a:rPr lang="es-AR" sz="1600" b="1" dirty="0" smtClean="0">
                <a:latin typeface="Calibri Light" pitchFamily="34" charset="0"/>
              </a:rPr>
              <a:t>N°2</a:t>
            </a:r>
            <a:endParaRPr lang="es-AR" sz="1600" b="1" dirty="0">
              <a:latin typeface="Calibri Light" pitchFamily="34" charset="0"/>
            </a:endParaRPr>
          </a:p>
        </p:txBody>
      </p:sp>
      <p:sp>
        <p:nvSpPr>
          <p:cNvPr id="55" name="52 CuadroTexto"/>
          <p:cNvSpPr txBox="1"/>
          <p:nvPr/>
        </p:nvSpPr>
        <p:spPr>
          <a:xfrm>
            <a:off x="590214" y="425086"/>
            <a:ext cx="187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</a:t>
            </a:r>
            <a:endParaRPr lang="es-A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53 CuadroTexto"/>
          <p:cNvSpPr txBox="1"/>
          <p:nvPr/>
        </p:nvSpPr>
        <p:spPr>
          <a:xfrm>
            <a:off x="1310294" y="544994"/>
            <a:ext cx="1285884" cy="177416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>
              <a:lnSpc>
                <a:spcPts val="1100"/>
              </a:lnSpc>
              <a:spcBef>
                <a:spcPts val="600"/>
              </a:spcBef>
            </a:pPr>
            <a:r>
              <a:rPr lang="es-E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 CAMINO DE CARGAS</a:t>
            </a:r>
            <a:endParaRPr lang="es-A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44 CuadroTexto"/>
          <p:cNvSpPr txBox="1"/>
          <p:nvPr/>
        </p:nvSpPr>
        <p:spPr>
          <a:xfrm>
            <a:off x="590214" y="3305406"/>
            <a:ext cx="187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</a:t>
            </a:r>
            <a:endParaRPr lang="es-A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1" name="47 CuadroTexto"/>
          <p:cNvSpPr txBox="1"/>
          <p:nvPr/>
        </p:nvSpPr>
        <p:spPr>
          <a:xfrm>
            <a:off x="1392562" y="3377414"/>
            <a:ext cx="1285884" cy="19024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 ESFUERZOS</a:t>
            </a:r>
            <a:endParaRPr lang="es-A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3" name="65 CuadroTexto"/>
          <p:cNvSpPr txBox="1"/>
          <p:nvPr/>
        </p:nvSpPr>
        <p:spPr>
          <a:xfrm>
            <a:off x="590214" y="5969702"/>
            <a:ext cx="187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</a:t>
            </a:r>
            <a:endParaRPr lang="es-A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74 CuadroTexto"/>
          <p:cNvSpPr txBox="1"/>
          <p:nvPr/>
        </p:nvSpPr>
        <p:spPr>
          <a:xfrm>
            <a:off x="1382302" y="6040492"/>
            <a:ext cx="1285884" cy="19024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 DEFORMACIONES</a:t>
            </a:r>
            <a:endParaRPr lang="es-A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52 CuadroTexto"/>
          <p:cNvSpPr txBox="1"/>
          <p:nvPr/>
        </p:nvSpPr>
        <p:spPr>
          <a:xfrm>
            <a:off x="10362835" y="369050"/>
            <a:ext cx="187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</a:t>
            </a:r>
            <a:endParaRPr lang="es-A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1" name="53 CuadroTexto"/>
          <p:cNvSpPr txBox="1"/>
          <p:nvPr/>
        </p:nvSpPr>
        <p:spPr>
          <a:xfrm>
            <a:off x="11082915" y="488958"/>
            <a:ext cx="1285884" cy="177416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>
              <a:lnSpc>
                <a:spcPts val="1100"/>
              </a:lnSpc>
              <a:spcBef>
                <a:spcPts val="600"/>
              </a:spcBef>
            </a:pPr>
            <a:r>
              <a:rPr lang="es-E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 CAMINO DE CARGAS</a:t>
            </a:r>
            <a:endParaRPr lang="es-A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2" name="44 CuadroTexto"/>
          <p:cNvSpPr txBox="1"/>
          <p:nvPr/>
        </p:nvSpPr>
        <p:spPr>
          <a:xfrm>
            <a:off x="10362835" y="3249370"/>
            <a:ext cx="187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</a:t>
            </a:r>
            <a:endParaRPr lang="es-A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4" name="47 CuadroTexto"/>
          <p:cNvSpPr txBox="1"/>
          <p:nvPr/>
        </p:nvSpPr>
        <p:spPr>
          <a:xfrm>
            <a:off x="11165183" y="3321378"/>
            <a:ext cx="1285884" cy="19024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 ESFUERZOS</a:t>
            </a:r>
            <a:endParaRPr lang="es-A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5" name="65 CuadroTexto"/>
          <p:cNvSpPr txBox="1"/>
          <p:nvPr/>
        </p:nvSpPr>
        <p:spPr>
          <a:xfrm>
            <a:off x="10362835" y="5952728"/>
            <a:ext cx="187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CORTE</a:t>
            </a:r>
            <a:endParaRPr lang="es-AR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6" name="74 CuadroTexto"/>
          <p:cNvSpPr txBox="1"/>
          <p:nvPr/>
        </p:nvSpPr>
        <p:spPr>
          <a:xfrm>
            <a:off x="11154923" y="6023518"/>
            <a:ext cx="1285884" cy="19024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| DEFORMACIONES</a:t>
            </a:r>
            <a:endParaRPr lang="es-AR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69 CuadroTexto"/>
          <p:cNvSpPr txBox="1"/>
          <p:nvPr/>
        </p:nvSpPr>
        <p:spPr>
          <a:xfrm>
            <a:off x="8273008" y="8905056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56" name="70 CuadroTexto"/>
          <p:cNvSpPr txBox="1"/>
          <p:nvPr/>
        </p:nvSpPr>
        <p:spPr>
          <a:xfrm>
            <a:off x="10916214" y="8905056"/>
            <a:ext cx="1070776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_________</a:t>
            </a:r>
            <a:endParaRPr lang="es-AR" sz="1000" dirty="0"/>
          </a:p>
        </p:txBody>
      </p:sp>
      <p:sp>
        <p:nvSpPr>
          <p:cNvPr id="42" name="43 CuadroTexto"/>
          <p:cNvSpPr txBox="1"/>
          <p:nvPr/>
        </p:nvSpPr>
        <p:spPr>
          <a:xfrm>
            <a:off x="3880520" y="8833048"/>
            <a:ext cx="3456384" cy="31335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1800" dirty="0" smtClean="0"/>
              <a:t>PABELLÓN CASA TORCUATO </a:t>
            </a:r>
            <a:endParaRPr lang="pt-BR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991</TotalTime>
  <Words>193</Words>
  <Application>Microsoft Office PowerPoint</Application>
  <PresentationFormat>Papel A3 (297 x 420 mm)</PresentationFormat>
  <Paragraphs>75</Paragraphs>
  <Slides>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Marcelo</cp:lastModifiedBy>
  <cp:revision>122</cp:revision>
  <dcterms:created xsi:type="dcterms:W3CDTF">2020-04-08T00:33:50Z</dcterms:created>
  <dcterms:modified xsi:type="dcterms:W3CDTF">2025-04-07T16:28:10Z</dcterms:modified>
</cp:coreProperties>
</file>